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C06888-1848-46D1-BED3-A97E00FA2AD5}">
  <a:tblStyle styleId="{A1C06888-1848-46D1-BED3-A97E00FA2A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fbc0e74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fbc0e74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16a13d7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16a13d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16a13d7e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16a13d7e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16a13d7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16a13d7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16a13d7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16a13d7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16a13d7e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16a13d7e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16a13d7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16a13d7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16a13d7e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16a13d7e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710533a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710533a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710533a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710533a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d2a1eb2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d2a1eb2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710533a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710533a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710533a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710533a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83a8427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83a8427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a8ca3d0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a8ca3d0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a8ca3d0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a8ca3d0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710533a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710533a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83a8427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83a8427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83a8427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83a8427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a8ca3d0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a8ca3d0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83a8427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83a8427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bd2a1eb2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bd2a1eb2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83a84278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83a84278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83a8427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83a8427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83a84278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83a8427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83a8427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83a8427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83a84278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83a84278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9bec9f8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9bec9f8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9bec9f8b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9bec9f8b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9bec9f8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9bec9f8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9bec9f8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9bec9f8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a8ca3d0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a8ca3d0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d2a1eb2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d2a1eb2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a8ca3d0c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a8ca3d0c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cc5ef97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cc5ef97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cc5ef97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cc5ef97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7b454aac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7b454aa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cc5ef97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cc5ef97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cc5ef97b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cc5ef97b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cc5ef97b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cc5ef97b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7b454aa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7b454aa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7b454aa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7b454a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7b454aa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7b454aa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d2a1eb2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d2a1eb2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f7b454aa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f7b454aa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e5bd2bf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e5bd2bf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7b454aac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7b454aa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e5bd2bf5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e5bd2bf5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f5a4a2f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f5a4a2f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f5a4a2f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f5a4a2f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f5a4a2f2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f5a4a2f2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fbc0e74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bfbc0e74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63.png"/><Relationship Id="rId7"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Project Updates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Conflict Group Project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3">
            <a:alphaModFix/>
          </a:blip>
          <a:srcRect b="0" l="0" r="60296" t="0"/>
          <a:stretch/>
        </p:blipFill>
        <p:spPr>
          <a:xfrm>
            <a:off x="1466525" y="228600"/>
            <a:ext cx="2684550" cy="4838699"/>
          </a:xfrm>
          <a:prstGeom prst="rect">
            <a:avLst/>
          </a:prstGeom>
          <a:noFill/>
          <a:ln>
            <a:noFill/>
          </a:ln>
        </p:spPr>
      </p:pic>
      <p:pic>
        <p:nvPicPr>
          <p:cNvPr id="106" name="Google Shape;106;p22"/>
          <p:cNvPicPr preferRelativeResize="0"/>
          <p:nvPr/>
        </p:nvPicPr>
        <p:blipFill rotWithShape="1">
          <a:blip r:embed="rId4">
            <a:alphaModFix/>
          </a:blip>
          <a:srcRect b="0" l="0" r="61159" t="0"/>
          <a:stretch/>
        </p:blipFill>
        <p:spPr>
          <a:xfrm>
            <a:off x="4341100" y="76200"/>
            <a:ext cx="2684550" cy="4991100"/>
          </a:xfrm>
          <a:prstGeom prst="rect">
            <a:avLst/>
          </a:prstGeom>
          <a:noFill/>
          <a:ln>
            <a:noFill/>
          </a:ln>
        </p:spPr>
      </p:pic>
      <p:sp>
        <p:nvSpPr>
          <p:cNvPr id="107" name="Google Shape;107;p22"/>
          <p:cNvSpPr txBox="1"/>
          <p:nvPr/>
        </p:nvSpPr>
        <p:spPr>
          <a:xfrm>
            <a:off x="239550" y="1177225"/>
            <a:ext cx="11397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Water</a:t>
            </a:r>
            <a:endParaRPr sz="1800">
              <a:solidFill>
                <a:schemeClr val="dk2"/>
              </a:solidFill>
            </a:endParaRPr>
          </a:p>
        </p:txBody>
      </p:sp>
      <p:sp>
        <p:nvSpPr>
          <p:cNvPr id="108" name="Google Shape;108;p22"/>
          <p:cNvSpPr txBox="1"/>
          <p:nvPr/>
        </p:nvSpPr>
        <p:spPr>
          <a:xfrm>
            <a:off x="7568200" y="1177225"/>
            <a:ext cx="14697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Residential Electricity</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idx="4294967295" type="title"/>
          </p:nvPr>
        </p:nvSpPr>
        <p:spPr>
          <a:xfrm>
            <a:off x="311700" y="2150850"/>
            <a:ext cx="8520600" cy="8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3/12/2024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119" name="Google Shape;11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Update on cluster storage? </a:t>
            </a:r>
            <a:endParaRPr/>
          </a:p>
          <a:p>
            <a:pPr indent="-317500" lvl="1" marL="914400" rtl="0" algn="l">
              <a:spcBef>
                <a:spcPts val="0"/>
              </a:spcBef>
              <a:spcAft>
                <a:spcPts val="0"/>
              </a:spcAft>
              <a:buSzPts val="1400"/>
              <a:buChar char="○"/>
            </a:pPr>
            <a:r>
              <a:rPr lang="en"/>
              <a:t>Use our own databases or borrow someone else’s given storage limitations?</a:t>
            </a:r>
            <a:endParaRPr/>
          </a:p>
          <a:p>
            <a:pPr indent="-317500" lvl="2" marL="1371600" rtl="0" algn="l">
              <a:spcBef>
                <a:spcPts val="0"/>
              </a:spcBef>
              <a:spcAft>
                <a:spcPts val="0"/>
              </a:spcAft>
              <a:buSzPts val="1400"/>
              <a:buChar char="■"/>
            </a:pPr>
            <a:r>
              <a:rPr lang="en"/>
              <a:t>If others, how to get access?</a:t>
            </a:r>
            <a:endParaRPr/>
          </a:p>
          <a:p>
            <a:pPr indent="-317500" lvl="1" marL="914400" rtl="0" algn="l">
              <a:spcBef>
                <a:spcPts val="0"/>
              </a:spcBef>
              <a:spcAft>
                <a:spcPts val="0"/>
              </a:spcAft>
              <a:buSzPts val="1400"/>
              <a:buChar char="○"/>
            </a:pPr>
            <a:r>
              <a:rPr lang="en"/>
              <a:t>If our own - how many should/could we run?</a:t>
            </a:r>
            <a:endParaRPr/>
          </a:p>
          <a:p>
            <a:pPr indent="-317500" lvl="2" marL="1371600" rtl="0" algn="l">
              <a:spcBef>
                <a:spcPts val="0"/>
              </a:spcBef>
              <a:spcAft>
                <a:spcPts val="0"/>
              </a:spcAft>
              <a:buSzPts val="1400"/>
              <a:buChar char="■"/>
            </a:pPr>
            <a:r>
              <a:rPr lang="en"/>
              <a:t>Each scenario output is about 3 GB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a:blip r:embed="rId3">
            <a:alphaModFix/>
          </a:blip>
          <a:stretch>
            <a:fillRect/>
          </a:stretch>
        </p:blipFill>
        <p:spPr>
          <a:xfrm>
            <a:off x="1308775" y="80550"/>
            <a:ext cx="6526439"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6"/>
          <p:cNvPicPr preferRelativeResize="0"/>
          <p:nvPr/>
        </p:nvPicPr>
        <p:blipFill>
          <a:blip r:embed="rId3">
            <a:alphaModFix/>
          </a:blip>
          <a:stretch>
            <a:fillRect/>
          </a:stretch>
        </p:blipFill>
        <p:spPr>
          <a:xfrm>
            <a:off x="978230" y="0"/>
            <a:ext cx="718754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7"/>
          <p:cNvPicPr preferRelativeResize="0"/>
          <p:nvPr/>
        </p:nvPicPr>
        <p:blipFill>
          <a:blip r:embed="rId3">
            <a:alphaModFix/>
          </a:blip>
          <a:stretch>
            <a:fillRect/>
          </a:stretch>
        </p:blipFill>
        <p:spPr>
          <a:xfrm>
            <a:off x="152400" y="152400"/>
            <a:ext cx="8839200" cy="43539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8"/>
          <p:cNvPicPr preferRelativeResize="0"/>
          <p:nvPr/>
        </p:nvPicPr>
        <p:blipFill>
          <a:blip r:embed="rId3">
            <a:alphaModFix/>
          </a:blip>
          <a:stretch>
            <a:fillRect/>
          </a:stretch>
        </p:blipFill>
        <p:spPr>
          <a:xfrm>
            <a:off x="932650" y="111325"/>
            <a:ext cx="670692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successful presentation?</a:t>
            </a:r>
            <a:endParaRPr/>
          </a:p>
        </p:txBody>
      </p:sp>
      <p:sp>
        <p:nvSpPr>
          <p:cNvPr id="145" name="Google Shape;14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Two groups should each have their own mini presentations</a:t>
            </a:r>
            <a:endParaRPr/>
          </a:p>
          <a:p>
            <a:pPr indent="-317182" lvl="0" marL="457200" rtl="0" algn="l">
              <a:spcBef>
                <a:spcPts val="0"/>
              </a:spcBef>
              <a:spcAft>
                <a:spcPts val="0"/>
              </a:spcAft>
              <a:buSzPct val="100000"/>
              <a:buChar char="●"/>
            </a:pPr>
            <a:r>
              <a:rPr lang="en"/>
              <a:t>Maybe other groups could go on as well</a:t>
            </a:r>
            <a:endParaRPr/>
          </a:p>
          <a:p>
            <a:pPr indent="-317182" lvl="0" marL="457200" rtl="0" algn="l">
              <a:spcBef>
                <a:spcPts val="0"/>
              </a:spcBef>
              <a:spcAft>
                <a:spcPts val="0"/>
              </a:spcAft>
              <a:buSzPct val="100000"/>
              <a:buChar char="●"/>
            </a:pPr>
            <a:r>
              <a:rPr lang="en"/>
              <a:t>Time is up to us - Abani isn’t sure yet</a:t>
            </a:r>
            <a:endParaRPr/>
          </a:p>
          <a:p>
            <a:pPr indent="-317182" lvl="0" marL="457200" rtl="0" algn="l">
              <a:spcBef>
                <a:spcPts val="0"/>
              </a:spcBef>
              <a:spcAft>
                <a:spcPts val="0"/>
              </a:spcAft>
              <a:buSzPct val="100000"/>
              <a:buChar char="●"/>
            </a:pPr>
            <a:r>
              <a:rPr lang="en"/>
              <a:t>Case for D3M external committee</a:t>
            </a:r>
            <a:endParaRPr/>
          </a:p>
          <a:p>
            <a:pPr indent="-297497" lvl="1" marL="914400" rtl="0" algn="l">
              <a:spcBef>
                <a:spcPts val="0"/>
              </a:spcBef>
              <a:spcAft>
                <a:spcPts val="0"/>
              </a:spcAft>
              <a:buSzPct val="100000"/>
              <a:buChar char="○"/>
            </a:pPr>
            <a:r>
              <a:rPr lang="en"/>
              <a:t>Some about D3M/PFI overall and conversations about it?</a:t>
            </a:r>
            <a:endParaRPr/>
          </a:p>
          <a:p>
            <a:pPr indent="-317182" lvl="0" marL="457200" rtl="0" algn="l">
              <a:spcBef>
                <a:spcPts val="0"/>
              </a:spcBef>
              <a:spcAft>
                <a:spcPts val="0"/>
              </a:spcAft>
              <a:buSzPct val="100000"/>
              <a:buChar char="●"/>
            </a:pPr>
            <a:r>
              <a:rPr lang="en"/>
              <a:t>Need example to push classes</a:t>
            </a:r>
            <a:endParaRPr/>
          </a:p>
          <a:p>
            <a:pPr indent="-317182" lvl="0" marL="457200" rtl="0" algn="l">
              <a:spcBef>
                <a:spcPts val="0"/>
              </a:spcBef>
              <a:spcAft>
                <a:spcPts val="0"/>
              </a:spcAft>
              <a:buSzPct val="100000"/>
              <a:buChar char="●"/>
            </a:pPr>
            <a:r>
              <a:rPr lang="en"/>
              <a:t>Alt. Organization -</a:t>
            </a:r>
            <a:endParaRPr/>
          </a:p>
          <a:p>
            <a:pPr indent="-297497" lvl="1" marL="914400" rtl="0" algn="l">
              <a:spcBef>
                <a:spcPts val="0"/>
              </a:spcBef>
              <a:spcAft>
                <a:spcPts val="0"/>
              </a:spcAft>
              <a:buSzPct val="100000"/>
              <a:buChar char="○"/>
            </a:pPr>
            <a:r>
              <a:rPr lang="en"/>
              <a:t>IAMs + Critiques</a:t>
            </a:r>
            <a:endParaRPr/>
          </a:p>
          <a:p>
            <a:pPr indent="-297497" lvl="1" marL="914400" rtl="0" algn="l">
              <a:spcBef>
                <a:spcPts val="0"/>
              </a:spcBef>
              <a:spcAft>
                <a:spcPts val="0"/>
              </a:spcAft>
              <a:buSzPct val="100000"/>
              <a:buChar char="○"/>
            </a:pPr>
            <a:r>
              <a:rPr lang="en"/>
              <a:t>Role of Models</a:t>
            </a:r>
            <a:endParaRPr/>
          </a:p>
          <a:p>
            <a:pPr indent="-297497" lvl="1" marL="914400" rtl="0" algn="l">
              <a:spcBef>
                <a:spcPts val="0"/>
              </a:spcBef>
              <a:spcAft>
                <a:spcPts val="0"/>
              </a:spcAft>
              <a:buSzPct val="100000"/>
              <a:buChar char="○"/>
            </a:pPr>
            <a:r>
              <a:rPr lang="en"/>
              <a:t>Challenges of these models</a:t>
            </a:r>
            <a:endParaRPr/>
          </a:p>
          <a:p>
            <a:pPr indent="-297497" lvl="1" marL="914400" rtl="0" algn="l">
              <a:spcBef>
                <a:spcPts val="0"/>
              </a:spcBef>
              <a:spcAft>
                <a:spcPts val="0"/>
              </a:spcAft>
              <a:buSzPct val="100000"/>
              <a:buChar char="○"/>
            </a:pPr>
            <a:r>
              <a:rPr lang="en"/>
              <a:t>Could we cover this to some extent?</a:t>
            </a:r>
            <a:endParaRPr/>
          </a:p>
          <a:p>
            <a:pPr indent="-297497" lvl="2" marL="1371600" rtl="0" algn="l">
              <a:spcBef>
                <a:spcPts val="0"/>
              </a:spcBef>
              <a:spcAft>
                <a:spcPts val="0"/>
              </a:spcAft>
              <a:buSzPct val="100000"/>
              <a:buChar char="■"/>
            </a:pPr>
            <a:r>
              <a:rPr lang="en"/>
              <a:t>Tap Ymbar for this?</a:t>
            </a:r>
            <a:endParaRPr/>
          </a:p>
          <a:p>
            <a:pPr indent="-317182" lvl="0" marL="457200" rtl="0" algn="l">
              <a:spcBef>
                <a:spcPts val="0"/>
              </a:spcBef>
              <a:spcAft>
                <a:spcPts val="0"/>
              </a:spcAft>
              <a:buSzPct val="100000"/>
              <a:buChar char="●"/>
            </a:pPr>
            <a:r>
              <a:rPr lang="en"/>
              <a:t>Start on the use of IAMs</a:t>
            </a:r>
            <a:endParaRPr/>
          </a:p>
          <a:p>
            <a:pPr indent="-297497" lvl="1" marL="914400" rtl="0" algn="l">
              <a:spcBef>
                <a:spcPts val="0"/>
              </a:spcBef>
              <a:spcAft>
                <a:spcPts val="0"/>
              </a:spcAft>
              <a:buSzPct val="100000"/>
              <a:buChar char="○"/>
            </a:pPr>
            <a:r>
              <a:rPr lang="en"/>
              <a:t>Then, given the shortcomings, what can be done with IAMs?</a:t>
            </a:r>
            <a:endParaRPr/>
          </a:p>
          <a:p>
            <a:pPr indent="-297497" lvl="1" marL="914400" rtl="0" algn="l">
              <a:spcBef>
                <a:spcPts val="0"/>
              </a:spcBef>
              <a:spcAft>
                <a:spcPts val="0"/>
              </a:spcAft>
              <a:buSzPct val="100000"/>
              <a:buChar char="○"/>
            </a:pPr>
            <a:r>
              <a:rPr lang="en"/>
              <a:t>Bottlenecks don’t mean give up - it is the best alternative? Lack of data doesn’t stop decision making</a:t>
            </a:r>
            <a:endParaRPr/>
          </a:p>
          <a:p>
            <a:pPr indent="-317182" lvl="0" marL="457200" rtl="0" algn="l">
              <a:spcBef>
                <a:spcPts val="0"/>
              </a:spcBef>
              <a:spcAft>
                <a:spcPts val="0"/>
              </a:spcAft>
              <a:buSzPct val="100000"/>
              <a:buChar char="●"/>
            </a:pPr>
            <a:r>
              <a:rPr lang="en"/>
              <a:t>Role of models in decision making/planning/negotiation</a:t>
            </a:r>
            <a:endParaRPr/>
          </a:p>
          <a:p>
            <a:pPr indent="-317182" lvl="0" marL="457200" rtl="0" algn="l">
              <a:spcBef>
                <a:spcPts val="0"/>
              </a:spcBef>
              <a:spcAft>
                <a:spcPts val="0"/>
              </a:spcAft>
              <a:buSzPct val="100000"/>
              <a:buChar char="●"/>
            </a:pPr>
            <a:r>
              <a:rPr lang="en"/>
              <a:t>Key takeaways handout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Conflict Project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Check- CO2 Emissions</a:t>
            </a:r>
            <a:endParaRPr/>
          </a:p>
        </p:txBody>
      </p:sp>
      <p:pic>
        <p:nvPicPr>
          <p:cNvPr id="156" name="Google Shape;156;p31"/>
          <p:cNvPicPr preferRelativeResize="0"/>
          <p:nvPr/>
        </p:nvPicPr>
        <p:blipFill>
          <a:blip r:embed="rId3">
            <a:alphaModFix/>
          </a:blip>
          <a:stretch>
            <a:fillRect/>
          </a:stretch>
        </p:blipFill>
        <p:spPr>
          <a:xfrm>
            <a:off x="1988725" y="1209700"/>
            <a:ext cx="4781551" cy="3545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1" name="Google Shape;61;p14"/>
          <p:cNvSpPr txBox="1"/>
          <p:nvPr/>
        </p:nvSpPr>
        <p:spPr>
          <a:xfrm>
            <a:off x="434250" y="1114325"/>
            <a:ext cx="8398200" cy="356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Ran 5 ssp scenarios - every other parameter is reference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GCAM/Cluster issues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Disc Quota Exceeded error (Maggie and I) - any way to get more space?</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Error in packages means I need to rebuild GCAM every new time I run it- any ideas for why this happens?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RGCAM </a:t>
            </a:r>
            <a:r>
              <a:rPr lang="en" sz="1800">
                <a:solidFill>
                  <a:schemeClr val="dk2"/>
                </a:solidFill>
              </a:rPr>
              <a:t>working</a:t>
            </a:r>
            <a:r>
              <a:rPr lang="en" sz="1800">
                <a:solidFill>
                  <a:schemeClr val="dk2"/>
                </a:solidFill>
              </a:rPr>
              <a:t> the best to query output databases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Figured out how to query multiple parameters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Next steps: stop GCAM for a bit to determine final metrics</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62" name="Google Shape;16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FEW systems can be linked to increased risk of political insecurity and conflict</a:t>
            </a:r>
            <a:endParaRPr/>
          </a:p>
          <a:p>
            <a:pPr indent="-342900" lvl="0" marL="457200" rtl="0" algn="l">
              <a:spcBef>
                <a:spcPts val="0"/>
              </a:spcBef>
              <a:spcAft>
                <a:spcPts val="0"/>
              </a:spcAft>
              <a:buSzPts val="1800"/>
              <a:buChar char="●"/>
            </a:pPr>
            <a:r>
              <a:rPr lang="en"/>
              <a:t>Can GCAM demonstrate under what conditions some of these indicators co-locate, indicate an increased risk of conflict?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Prove that there is variation in these parameters?</a:t>
            </a:r>
            <a:endParaRPr/>
          </a:p>
        </p:txBody>
      </p:sp>
      <p:sp>
        <p:nvSpPr>
          <p:cNvPr id="168" name="Google Shape;168;p33"/>
          <p:cNvSpPr txBox="1"/>
          <p:nvPr>
            <p:ph idx="1" type="body"/>
          </p:nvPr>
        </p:nvSpPr>
        <p:spPr>
          <a:xfrm>
            <a:off x="6353525" y="1152475"/>
            <a:ext cx="2478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Maybe the middle 50% is the most interesting </a:t>
            </a:r>
            <a:endParaRPr/>
          </a:p>
          <a:p>
            <a:pPr indent="-342900" lvl="0" marL="457200" rtl="0" algn="l">
              <a:spcBef>
                <a:spcPts val="0"/>
              </a:spcBef>
              <a:spcAft>
                <a:spcPts val="0"/>
              </a:spcAft>
              <a:buSzPts val="1800"/>
              <a:buChar char="●"/>
            </a:pPr>
            <a:r>
              <a:rPr lang="en"/>
              <a:t>The extremes always show up</a:t>
            </a:r>
            <a:endParaRPr/>
          </a:p>
        </p:txBody>
      </p:sp>
      <p:pic>
        <p:nvPicPr>
          <p:cNvPr id="169" name="Google Shape;169;p33"/>
          <p:cNvPicPr preferRelativeResize="0"/>
          <p:nvPr/>
        </p:nvPicPr>
        <p:blipFill>
          <a:blip r:embed="rId3">
            <a:alphaModFix/>
          </a:blip>
          <a:stretch>
            <a:fillRect/>
          </a:stretch>
        </p:blipFill>
        <p:spPr>
          <a:xfrm>
            <a:off x="241663" y="1017725"/>
            <a:ext cx="5765377" cy="4125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4/2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this week:</a:t>
            </a:r>
            <a:endParaRPr/>
          </a:p>
        </p:txBody>
      </p:sp>
      <p:sp>
        <p:nvSpPr>
          <p:cNvPr id="180" name="Google Shape;18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1) Investigate some of the previous issues I had</a:t>
            </a:r>
            <a:endParaRPr/>
          </a:p>
          <a:p>
            <a:pPr indent="-342900" lvl="0" marL="457200" rtl="0" algn="l">
              <a:spcBef>
                <a:spcPts val="0"/>
              </a:spcBef>
              <a:spcAft>
                <a:spcPts val="0"/>
              </a:spcAft>
              <a:buSzPts val="1800"/>
              <a:buChar char="●"/>
            </a:pPr>
            <a:r>
              <a:rPr lang="en"/>
              <a:t>2) What are some ways of generating figures for GCAM?</a:t>
            </a:r>
            <a:endParaRPr/>
          </a:p>
          <a:p>
            <a:pPr indent="-342900" lvl="0" marL="457200" rtl="0" algn="l">
              <a:spcBef>
                <a:spcPts val="0"/>
              </a:spcBef>
              <a:spcAft>
                <a:spcPts val="0"/>
              </a:spcAft>
              <a:buSzPts val="1800"/>
              <a:buChar char="●"/>
            </a:pPr>
            <a:r>
              <a:rPr lang="en"/>
              <a:t>3) Explore possible indicator list for alignment to Pardee Rand</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b="1" lang="en" sz="3100">
                <a:solidFill>
                  <a:schemeClr val="dk2"/>
                </a:solidFill>
              </a:rPr>
              <a:t>Previous Issues</a:t>
            </a:r>
            <a:endParaRPr b="1" sz="4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SSPs affect the ‘most water scarce’ areas equally?</a:t>
            </a:r>
            <a:endParaRPr/>
          </a:p>
          <a:p>
            <a:pPr indent="0" lvl="0" marL="0" rtl="0" algn="l">
              <a:spcBef>
                <a:spcPts val="0"/>
              </a:spcBef>
              <a:spcAft>
                <a:spcPts val="0"/>
              </a:spcAft>
              <a:buNone/>
            </a:pPr>
            <a:r>
              <a:t/>
            </a:r>
            <a:endParaRPr/>
          </a:p>
        </p:txBody>
      </p:sp>
      <p:sp>
        <p:nvSpPr>
          <p:cNvPr id="191" name="Google Shape;19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7"/>
          <p:cNvPicPr preferRelativeResize="0"/>
          <p:nvPr/>
        </p:nvPicPr>
        <p:blipFill>
          <a:blip r:embed="rId3">
            <a:alphaModFix/>
          </a:blip>
          <a:stretch>
            <a:fillRect/>
          </a:stretch>
        </p:blipFill>
        <p:spPr>
          <a:xfrm>
            <a:off x="152400" y="1152474"/>
            <a:ext cx="8102313" cy="3991025"/>
          </a:xfrm>
          <a:prstGeom prst="rect">
            <a:avLst/>
          </a:prstGeom>
          <a:noFill/>
          <a:ln>
            <a:noFill/>
          </a:ln>
        </p:spPr>
      </p:pic>
      <p:pic>
        <p:nvPicPr>
          <p:cNvPr id="193" name="Google Shape;193;p37"/>
          <p:cNvPicPr preferRelativeResize="0"/>
          <p:nvPr/>
        </p:nvPicPr>
        <p:blipFill>
          <a:blip r:embed="rId4">
            <a:alphaModFix/>
          </a:blip>
          <a:stretch>
            <a:fillRect/>
          </a:stretch>
        </p:blipFill>
        <p:spPr>
          <a:xfrm>
            <a:off x="8569825" y="125526"/>
            <a:ext cx="405699" cy="67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Municipal Water Follow-up- Where is less than 25 L pp pd?</a:t>
            </a:r>
            <a:endParaRPr/>
          </a:p>
        </p:txBody>
      </p:sp>
      <p:sp>
        <p:nvSpPr>
          <p:cNvPr id="199" name="Google Shape;19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2100, in all 4 scenarios, just Africa</a:t>
            </a:r>
            <a:endParaRPr/>
          </a:p>
          <a:p>
            <a:pPr indent="-317500" lvl="1" marL="914400" rtl="0" algn="l">
              <a:spcBef>
                <a:spcPts val="0"/>
              </a:spcBef>
              <a:spcAft>
                <a:spcPts val="0"/>
              </a:spcAft>
              <a:buSzPts val="1400"/>
              <a:buChar char="○"/>
            </a:pPr>
            <a:r>
              <a:rPr lang="en"/>
              <a:t>Africa East</a:t>
            </a:r>
            <a:endParaRPr/>
          </a:p>
          <a:p>
            <a:pPr indent="-317500" lvl="1" marL="914400" rtl="0" algn="l">
              <a:spcBef>
                <a:spcPts val="0"/>
              </a:spcBef>
              <a:spcAft>
                <a:spcPts val="0"/>
              </a:spcAft>
              <a:buSzPts val="1400"/>
              <a:buChar char="○"/>
            </a:pPr>
            <a:r>
              <a:rPr lang="en"/>
              <a:t>Africa Southern</a:t>
            </a:r>
            <a:endParaRPr/>
          </a:p>
          <a:p>
            <a:pPr indent="-317500" lvl="1" marL="914400" rtl="0" algn="l">
              <a:spcBef>
                <a:spcPts val="0"/>
              </a:spcBef>
              <a:spcAft>
                <a:spcPts val="0"/>
              </a:spcAft>
              <a:buSzPts val="1400"/>
              <a:buChar char="○"/>
            </a:pPr>
            <a:r>
              <a:rPr lang="en"/>
              <a:t>Africa West</a:t>
            </a:r>
            <a:endParaRPr/>
          </a:p>
          <a:p>
            <a:pPr indent="-317500" lvl="1" marL="914400" rtl="0" algn="l">
              <a:spcBef>
                <a:spcPts val="0"/>
              </a:spcBef>
              <a:spcAft>
                <a:spcPts val="0"/>
              </a:spcAft>
              <a:buSzPts val="1400"/>
              <a:buChar char="○"/>
            </a:pPr>
            <a:r>
              <a:rPr lang="en"/>
              <a:t>South African</a:t>
            </a:r>
            <a:endParaRPr/>
          </a:p>
          <a:p>
            <a:pPr indent="-342900" lvl="0" marL="457200" rtl="0" algn="l">
              <a:spcBef>
                <a:spcPts val="0"/>
              </a:spcBef>
              <a:spcAft>
                <a:spcPts val="0"/>
              </a:spcAft>
              <a:buSzPts val="1800"/>
              <a:buChar char="●"/>
            </a:pPr>
            <a:r>
              <a:rPr lang="en"/>
              <a:t>Patterns continue to indicate municipal water use may be incorrect withdrawal</a:t>
            </a:r>
            <a:endParaRPr/>
          </a:p>
          <a:p>
            <a:pPr indent="-342900" lvl="0" marL="457200" rtl="0" algn="l">
              <a:spcBef>
                <a:spcPts val="0"/>
              </a:spcBef>
              <a:spcAft>
                <a:spcPts val="0"/>
              </a:spcAft>
              <a:buSzPts val="1800"/>
              <a:buChar char="●"/>
            </a:pPr>
            <a:r>
              <a:rPr lang="en"/>
              <a:t>However, the 50 L pp pd metric showed a wider range of location</a:t>
            </a:r>
            <a:endParaRPr/>
          </a:p>
        </p:txBody>
      </p:sp>
      <p:pic>
        <p:nvPicPr>
          <p:cNvPr id="200" name="Google Shape;200;p38"/>
          <p:cNvPicPr preferRelativeResize="0"/>
          <p:nvPr/>
        </p:nvPicPr>
        <p:blipFill>
          <a:blip r:embed="rId3">
            <a:alphaModFix/>
          </a:blip>
          <a:stretch>
            <a:fillRect/>
          </a:stretch>
        </p:blipFill>
        <p:spPr>
          <a:xfrm>
            <a:off x="8569825" y="125526"/>
            <a:ext cx="405699" cy="676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9"/>
          <p:cNvPicPr preferRelativeResize="0"/>
          <p:nvPr/>
        </p:nvPicPr>
        <p:blipFill>
          <a:blip r:embed="rId3">
            <a:alphaModFix/>
          </a:blip>
          <a:stretch>
            <a:fillRect/>
          </a:stretch>
        </p:blipFill>
        <p:spPr>
          <a:xfrm>
            <a:off x="268200" y="1416200"/>
            <a:ext cx="4126651" cy="3030125"/>
          </a:xfrm>
          <a:prstGeom prst="rect">
            <a:avLst/>
          </a:prstGeom>
          <a:noFill/>
          <a:ln>
            <a:noFill/>
          </a:ln>
        </p:spPr>
      </p:pic>
      <p:sp>
        <p:nvSpPr>
          <p:cNvPr id="206" name="Google Shape;206;p39"/>
          <p:cNvSpPr txBox="1"/>
          <p:nvPr/>
        </p:nvSpPr>
        <p:spPr>
          <a:xfrm>
            <a:off x="833125" y="170475"/>
            <a:ext cx="78069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Total water consumption has much more variety in outputs than municipal demand in the 5 scenarios- both could be combined?</a:t>
            </a:r>
            <a:endParaRPr sz="1800">
              <a:solidFill>
                <a:schemeClr val="dk2"/>
              </a:solidFill>
            </a:endParaRPr>
          </a:p>
        </p:txBody>
      </p:sp>
      <p:pic>
        <p:nvPicPr>
          <p:cNvPr id="207" name="Google Shape;207;p39"/>
          <p:cNvPicPr preferRelativeResize="0"/>
          <p:nvPr/>
        </p:nvPicPr>
        <p:blipFill>
          <a:blip r:embed="rId4">
            <a:alphaModFix/>
          </a:blip>
          <a:stretch>
            <a:fillRect/>
          </a:stretch>
        </p:blipFill>
        <p:spPr>
          <a:xfrm>
            <a:off x="4599874" y="1416199"/>
            <a:ext cx="4040151" cy="3030125"/>
          </a:xfrm>
          <a:prstGeom prst="rect">
            <a:avLst/>
          </a:prstGeom>
          <a:noFill/>
          <a:ln>
            <a:noFill/>
          </a:ln>
        </p:spPr>
      </p:pic>
      <p:pic>
        <p:nvPicPr>
          <p:cNvPr id="208" name="Google Shape;208;p39"/>
          <p:cNvPicPr preferRelativeResize="0"/>
          <p:nvPr/>
        </p:nvPicPr>
        <p:blipFill>
          <a:blip r:embed="rId5">
            <a:alphaModFix/>
          </a:blip>
          <a:stretch>
            <a:fillRect/>
          </a:stretch>
        </p:blipFill>
        <p:spPr>
          <a:xfrm>
            <a:off x="8569825" y="125526"/>
            <a:ext cx="405699" cy="676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0"/>
          <p:cNvPicPr preferRelativeResize="0"/>
          <p:nvPr/>
        </p:nvPicPr>
        <p:blipFill>
          <a:blip r:embed="rId3">
            <a:alphaModFix/>
          </a:blip>
          <a:stretch>
            <a:fillRect/>
          </a:stretch>
        </p:blipFill>
        <p:spPr>
          <a:xfrm>
            <a:off x="113800" y="152400"/>
            <a:ext cx="7934761"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Food Indicators</a:t>
            </a:r>
            <a:endParaRPr/>
          </a:p>
        </p:txBody>
      </p:sp>
      <p:sp>
        <p:nvSpPr>
          <p:cNvPr id="219" name="Google Shape;21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
            </a:r>
            <a:r>
              <a:rPr lang="en"/>
              <a:t>Share of Dietary Supply from Nonstarchy Foods—This indicator is calculated as the energy supply (in kilocalories per capita per day) provided by all foods except cereals, roots, and tubers divided by total dietary energy supply (also in kilocalories per capita per day).”</a:t>
            </a:r>
            <a:endParaRPr/>
          </a:p>
          <a:p>
            <a:pPr indent="-317500" lvl="1" marL="914400" rtl="0" algn="l">
              <a:spcBef>
                <a:spcPts val="0"/>
              </a:spcBef>
              <a:spcAft>
                <a:spcPts val="0"/>
              </a:spcAft>
              <a:buSzPts val="1400"/>
              <a:buChar char="○"/>
            </a:pPr>
            <a:r>
              <a:rPr lang="en"/>
              <a:t>Representation with non-staple food group???</a:t>
            </a:r>
            <a:endParaRPr/>
          </a:p>
        </p:txBody>
      </p:sp>
      <p:pic>
        <p:nvPicPr>
          <p:cNvPr id="220" name="Google Shape;220;p41"/>
          <p:cNvPicPr preferRelativeResize="0"/>
          <p:nvPr/>
        </p:nvPicPr>
        <p:blipFill>
          <a:blip r:embed="rId3">
            <a:alphaModFix/>
          </a:blip>
          <a:stretch>
            <a:fillRect/>
          </a:stretch>
        </p:blipFill>
        <p:spPr>
          <a:xfrm>
            <a:off x="8312725" y="71275"/>
            <a:ext cx="730324" cy="73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SSPs in Various Regions (Municipal Water Consumption)</a:t>
            </a:r>
            <a:endParaRPr/>
          </a:p>
        </p:txBody>
      </p:sp>
      <p:pic>
        <p:nvPicPr>
          <p:cNvPr id="67" name="Google Shape;67;p15"/>
          <p:cNvPicPr preferRelativeResize="0"/>
          <p:nvPr/>
        </p:nvPicPr>
        <p:blipFill>
          <a:blip r:embed="rId3">
            <a:alphaModFix/>
          </a:blip>
          <a:stretch>
            <a:fillRect/>
          </a:stretch>
        </p:blipFill>
        <p:spPr>
          <a:xfrm>
            <a:off x="152400" y="1329911"/>
            <a:ext cx="4419599" cy="3360890"/>
          </a:xfrm>
          <a:prstGeom prst="rect">
            <a:avLst/>
          </a:prstGeom>
          <a:noFill/>
          <a:ln>
            <a:noFill/>
          </a:ln>
        </p:spPr>
      </p:pic>
      <p:pic>
        <p:nvPicPr>
          <p:cNvPr id="68" name="Google Shape;68;p15"/>
          <p:cNvPicPr preferRelativeResize="0"/>
          <p:nvPr/>
        </p:nvPicPr>
        <p:blipFill>
          <a:blip r:embed="rId4">
            <a:alphaModFix/>
          </a:blip>
          <a:stretch>
            <a:fillRect/>
          </a:stretch>
        </p:blipFill>
        <p:spPr>
          <a:xfrm>
            <a:off x="4572000" y="1267675"/>
            <a:ext cx="4419601" cy="34231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2"/>
          <p:cNvPicPr preferRelativeResize="0"/>
          <p:nvPr/>
        </p:nvPicPr>
        <p:blipFill>
          <a:blip r:embed="rId3">
            <a:alphaModFix/>
          </a:blip>
          <a:stretch>
            <a:fillRect/>
          </a:stretch>
        </p:blipFill>
        <p:spPr>
          <a:xfrm>
            <a:off x="1030550" y="152400"/>
            <a:ext cx="6271335" cy="4838700"/>
          </a:xfrm>
          <a:prstGeom prst="rect">
            <a:avLst/>
          </a:prstGeom>
          <a:noFill/>
          <a:ln>
            <a:noFill/>
          </a:ln>
        </p:spPr>
      </p:pic>
      <p:pic>
        <p:nvPicPr>
          <p:cNvPr id="226" name="Google Shape;226;p42"/>
          <p:cNvPicPr preferRelativeResize="0"/>
          <p:nvPr/>
        </p:nvPicPr>
        <p:blipFill>
          <a:blip r:embed="rId4">
            <a:alphaModFix/>
          </a:blip>
          <a:stretch>
            <a:fillRect/>
          </a:stretch>
        </p:blipFill>
        <p:spPr>
          <a:xfrm>
            <a:off x="8312725" y="71275"/>
            <a:ext cx="730324" cy="730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indicators- where do these appear and do they align with expectations?</a:t>
            </a:r>
            <a:endParaRPr/>
          </a:p>
        </p:txBody>
      </p:sp>
      <p:sp>
        <p:nvSpPr>
          <p:cNvPr id="232" name="Google Shape;232;p43"/>
          <p:cNvSpPr txBox="1"/>
          <p:nvPr>
            <p:ph idx="1" type="body"/>
          </p:nvPr>
        </p:nvSpPr>
        <p:spPr>
          <a:xfrm>
            <a:off x="311700" y="1482900"/>
            <a:ext cx="8520600" cy="308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Original test -&gt; water/pp/day / 50  + ratio nonstaple/staple </a:t>
            </a:r>
            <a:endParaRPr/>
          </a:p>
          <a:p>
            <a:pPr indent="-317500" lvl="1" marL="914400" rtl="0" algn="l">
              <a:spcBef>
                <a:spcPts val="0"/>
              </a:spcBef>
              <a:spcAft>
                <a:spcPts val="0"/>
              </a:spcAft>
              <a:buSzPts val="1400"/>
              <a:buChar char="○"/>
            </a:pPr>
            <a:r>
              <a:rPr lang="en"/>
              <a:t>Gets units around the same area</a:t>
            </a:r>
            <a:endParaRPr/>
          </a:p>
        </p:txBody>
      </p:sp>
      <p:pic>
        <p:nvPicPr>
          <p:cNvPr id="233" name="Google Shape;233;p43"/>
          <p:cNvPicPr preferRelativeResize="0"/>
          <p:nvPr/>
        </p:nvPicPr>
        <p:blipFill>
          <a:blip r:embed="rId3">
            <a:alphaModFix/>
          </a:blip>
          <a:stretch>
            <a:fillRect/>
          </a:stretch>
        </p:blipFill>
        <p:spPr>
          <a:xfrm>
            <a:off x="8569825" y="125526"/>
            <a:ext cx="405699" cy="676050"/>
          </a:xfrm>
          <a:prstGeom prst="rect">
            <a:avLst/>
          </a:prstGeom>
          <a:noFill/>
          <a:ln>
            <a:noFill/>
          </a:ln>
        </p:spPr>
      </p:pic>
      <p:pic>
        <p:nvPicPr>
          <p:cNvPr id="234" name="Google Shape;234;p43"/>
          <p:cNvPicPr preferRelativeResize="0"/>
          <p:nvPr/>
        </p:nvPicPr>
        <p:blipFill>
          <a:blip r:embed="rId4">
            <a:alphaModFix/>
          </a:blip>
          <a:stretch>
            <a:fillRect/>
          </a:stretch>
        </p:blipFill>
        <p:spPr>
          <a:xfrm>
            <a:off x="8407513" y="872850"/>
            <a:ext cx="730324" cy="730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4"/>
          <p:cNvPicPr preferRelativeResize="0"/>
          <p:nvPr/>
        </p:nvPicPr>
        <p:blipFill>
          <a:blip r:embed="rId3">
            <a:alphaModFix/>
          </a:blip>
          <a:stretch>
            <a:fillRect/>
          </a:stretch>
        </p:blipFill>
        <p:spPr>
          <a:xfrm>
            <a:off x="152400" y="152400"/>
            <a:ext cx="8172450" cy="4829175"/>
          </a:xfrm>
          <a:prstGeom prst="rect">
            <a:avLst/>
          </a:prstGeom>
          <a:noFill/>
          <a:ln>
            <a:noFill/>
          </a:ln>
        </p:spPr>
      </p:pic>
      <p:pic>
        <p:nvPicPr>
          <p:cNvPr id="240" name="Google Shape;240;p44"/>
          <p:cNvPicPr preferRelativeResize="0"/>
          <p:nvPr/>
        </p:nvPicPr>
        <p:blipFill>
          <a:blip r:embed="rId4">
            <a:alphaModFix/>
          </a:blip>
          <a:stretch>
            <a:fillRect/>
          </a:stretch>
        </p:blipFill>
        <p:spPr>
          <a:xfrm>
            <a:off x="8569825" y="125526"/>
            <a:ext cx="405699" cy="676050"/>
          </a:xfrm>
          <a:prstGeom prst="rect">
            <a:avLst/>
          </a:prstGeom>
          <a:noFill/>
          <a:ln>
            <a:noFill/>
          </a:ln>
        </p:spPr>
      </p:pic>
      <p:pic>
        <p:nvPicPr>
          <p:cNvPr id="241" name="Google Shape;241;p44"/>
          <p:cNvPicPr preferRelativeResize="0"/>
          <p:nvPr/>
        </p:nvPicPr>
        <p:blipFill>
          <a:blip r:embed="rId5">
            <a:alphaModFix/>
          </a:blip>
          <a:stretch>
            <a:fillRect/>
          </a:stretch>
        </p:blipFill>
        <p:spPr>
          <a:xfrm>
            <a:off x="8407513" y="861725"/>
            <a:ext cx="730324" cy="730324"/>
          </a:xfrm>
          <a:prstGeom prst="rect">
            <a:avLst/>
          </a:prstGeom>
          <a:noFill/>
          <a:ln>
            <a:noFill/>
          </a:ln>
        </p:spPr>
      </p:pic>
      <p:pic>
        <p:nvPicPr>
          <p:cNvPr id="242" name="Google Shape;242;p44"/>
          <p:cNvPicPr preferRelativeResize="0"/>
          <p:nvPr/>
        </p:nvPicPr>
        <p:blipFill>
          <a:blip r:embed="rId4">
            <a:alphaModFix/>
          </a:blip>
          <a:stretch>
            <a:fillRect/>
          </a:stretch>
        </p:blipFill>
        <p:spPr>
          <a:xfrm>
            <a:off x="8722225" y="277926"/>
            <a:ext cx="405699" cy="676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5"/>
          <p:cNvPicPr preferRelativeResize="0"/>
          <p:nvPr/>
        </p:nvPicPr>
        <p:blipFill>
          <a:blip r:embed="rId3">
            <a:alphaModFix/>
          </a:blip>
          <a:stretch>
            <a:fillRect/>
          </a:stretch>
        </p:blipFill>
        <p:spPr>
          <a:xfrm>
            <a:off x="152400" y="152400"/>
            <a:ext cx="7239000" cy="4695825"/>
          </a:xfrm>
          <a:prstGeom prst="rect">
            <a:avLst/>
          </a:prstGeom>
          <a:noFill/>
          <a:ln>
            <a:noFill/>
          </a:ln>
        </p:spPr>
      </p:pic>
      <p:pic>
        <p:nvPicPr>
          <p:cNvPr id="248" name="Google Shape;248;p45"/>
          <p:cNvPicPr preferRelativeResize="0"/>
          <p:nvPr/>
        </p:nvPicPr>
        <p:blipFill>
          <a:blip r:embed="rId4">
            <a:alphaModFix/>
          </a:blip>
          <a:stretch>
            <a:fillRect/>
          </a:stretch>
        </p:blipFill>
        <p:spPr>
          <a:xfrm>
            <a:off x="8569825" y="125526"/>
            <a:ext cx="405699" cy="676050"/>
          </a:xfrm>
          <a:prstGeom prst="rect">
            <a:avLst/>
          </a:prstGeom>
          <a:noFill/>
          <a:ln>
            <a:noFill/>
          </a:ln>
        </p:spPr>
      </p:pic>
      <p:pic>
        <p:nvPicPr>
          <p:cNvPr id="249" name="Google Shape;249;p45"/>
          <p:cNvPicPr preferRelativeResize="0"/>
          <p:nvPr/>
        </p:nvPicPr>
        <p:blipFill>
          <a:blip r:embed="rId5">
            <a:alphaModFix/>
          </a:blip>
          <a:stretch>
            <a:fillRect/>
          </a:stretch>
        </p:blipFill>
        <p:spPr>
          <a:xfrm>
            <a:off x="8335000" y="801575"/>
            <a:ext cx="730324" cy="7303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6"/>
          <p:cNvPicPr preferRelativeResize="0"/>
          <p:nvPr/>
        </p:nvPicPr>
        <p:blipFill>
          <a:blip r:embed="rId3">
            <a:alphaModFix/>
          </a:blip>
          <a:stretch>
            <a:fillRect/>
          </a:stretch>
        </p:blipFill>
        <p:spPr>
          <a:xfrm>
            <a:off x="4157025" y="152400"/>
            <a:ext cx="4218184" cy="4838700"/>
          </a:xfrm>
          <a:prstGeom prst="rect">
            <a:avLst/>
          </a:prstGeom>
          <a:noFill/>
          <a:ln>
            <a:noFill/>
          </a:ln>
        </p:spPr>
      </p:pic>
      <p:sp>
        <p:nvSpPr>
          <p:cNvPr id="255" name="Google Shape;255;p46"/>
          <p:cNvSpPr txBox="1"/>
          <p:nvPr/>
        </p:nvSpPr>
        <p:spPr>
          <a:xfrm>
            <a:off x="775225" y="1560100"/>
            <a:ext cx="224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All SSPs, all Time</a:t>
            </a:r>
            <a:endParaRPr sz="1800">
              <a:solidFill>
                <a:schemeClr val="dk2"/>
              </a:solidFill>
            </a:endParaRPr>
          </a:p>
        </p:txBody>
      </p:sp>
      <p:pic>
        <p:nvPicPr>
          <p:cNvPr id="256" name="Google Shape;256;p46"/>
          <p:cNvPicPr preferRelativeResize="0"/>
          <p:nvPr/>
        </p:nvPicPr>
        <p:blipFill>
          <a:blip r:embed="rId4">
            <a:alphaModFix/>
          </a:blip>
          <a:stretch>
            <a:fillRect/>
          </a:stretch>
        </p:blipFill>
        <p:spPr>
          <a:xfrm>
            <a:off x="8569825" y="125526"/>
            <a:ext cx="405699" cy="676050"/>
          </a:xfrm>
          <a:prstGeom prst="rect">
            <a:avLst/>
          </a:prstGeom>
          <a:noFill/>
          <a:ln>
            <a:noFill/>
          </a:ln>
        </p:spPr>
      </p:pic>
      <p:pic>
        <p:nvPicPr>
          <p:cNvPr id="257" name="Google Shape;257;p46"/>
          <p:cNvPicPr preferRelativeResize="0"/>
          <p:nvPr/>
        </p:nvPicPr>
        <p:blipFill>
          <a:blip r:embed="rId5">
            <a:alphaModFix/>
          </a:blip>
          <a:stretch>
            <a:fillRect/>
          </a:stretch>
        </p:blipFill>
        <p:spPr>
          <a:xfrm>
            <a:off x="8323850" y="829775"/>
            <a:ext cx="730324" cy="730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 Food</a:t>
            </a:r>
            <a:endParaRPr/>
          </a:p>
        </p:txBody>
      </p:sp>
      <p:sp>
        <p:nvSpPr>
          <p:cNvPr id="263" name="Google Shape;263;p47"/>
          <p:cNvSpPr txBox="1"/>
          <p:nvPr>
            <p:ph idx="1" type="body"/>
          </p:nvPr>
        </p:nvSpPr>
        <p:spPr>
          <a:xfrm>
            <a:off x="311700" y="11138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What is in the index?</a:t>
            </a:r>
            <a:endParaRPr/>
          </a:p>
          <a:p>
            <a:pPr indent="-304165" lvl="1" marL="914400" rtl="0" algn="l">
              <a:spcBef>
                <a:spcPts val="0"/>
              </a:spcBef>
              <a:spcAft>
                <a:spcPts val="0"/>
              </a:spcAft>
              <a:buSzPct val="100000"/>
              <a:buChar char="○"/>
            </a:pPr>
            <a:r>
              <a:rPr lang="en"/>
              <a:t>Food</a:t>
            </a:r>
            <a:endParaRPr/>
          </a:p>
          <a:p>
            <a:pPr indent="-304164" lvl="2" marL="1371600" rtl="0" algn="l">
              <a:spcBef>
                <a:spcPts val="0"/>
              </a:spcBef>
              <a:spcAft>
                <a:spcPts val="0"/>
              </a:spcAft>
              <a:buSzPct val="100000"/>
              <a:buChar char="■"/>
            </a:pPr>
            <a:r>
              <a:rPr lang="en"/>
              <a:t>Domestic Food Price Level Index (food purchasing power/normal purchasing power)</a:t>
            </a:r>
            <a:endParaRPr/>
          </a:p>
          <a:p>
            <a:pPr indent="-304164" lvl="2" marL="1371600" rtl="0" algn="l">
              <a:spcBef>
                <a:spcPts val="0"/>
              </a:spcBef>
              <a:spcAft>
                <a:spcPts val="0"/>
              </a:spcAft>
              <a:buSzPct val="100000"/>
              <a:buChar char="■"/>
            </a:pPr>
            <a:r>
              <a:rPr lang="en"/>
              <a:t>Share of Dietary Supply from Nonstarchy Foods</a:t>
            </a:r>
            <a:endParaRPr/>
          </a:p>
          <a:p>
            <a:pPr indent="-304164" lvl="2" marL="1371600" rtl="0" algn="l">
              <a:spcBef>
                <a:spcPts val="0"/>
              </a:spcBef>
              <a:spcAft>
                <a:spcPts val="0"/>
              </a:spcAft>
              <a:buSzPct val="100000"/>
              <a:buChar char="■"/>
            </a:pPr>
            <a:r>
              <a:rPr lang="en"/>
              <a:t>Supply of daily </a:t>
            </a:r>
            <a:r>
              <a:rPr lang="en"/>
              <a:t>dietary</a:t>
            </a:r>
            <a:r>
              <a:rPr lang="en"/>
              <a:t> calories Relative to Minimum Dietary Requirement</a:t>
            </a:r>
            <a:endParaRPr/>
          </a:p>
          <a:p>
            <a:pPr indent="-304165" lvl="1" marL="914400" rtl="0" algn="l">
              <a:spcBef>
                <a:spcPts val="0"/>
              </a:spcBef>
              <a:spcAft>
                <a:spcPts val="0"/>
              </a:spcAft>
              <a:buSzPct val="100000"/>
              <a:buChar char="○"/>
            </a:pPr>
            <a:r>
              <a:rPr lang="en"/>
              <a:t>Energy</a:t>
            </a:r>
            <a:endParaRPr/>
          </a:p>
          <a:p>
            <a:pPr indent="-304164" lvl="2" marL="1371600" rtl="0" algn="l">
              <a:spcBef>
                <a:spcPts val="0"/>
              </a:spcBef>
              <a:spcAft>
                <a:spcPts val="0"/>
              </a:spcAft>
              <a:buSzPct val="100000"/>
              <a:buChar char="■"/>
            </a:pPr>
            <a:r>
              <a:rPr lang="en"/>
              <a:t>log of per capita electricity to the log of the per capita electricity consumption required to meet basic needs</a:t>
            </a:r>
            <a:endParaRPr/>
          </a:p>
          <a:p>
            <a:pPr indent="-304164" lvl="2" marL="1371600" rtl="0" algn="l">
              <a:spcBef>
                <a:spcPts val="0"/>
              </a:spcBef>
              <a:spcAft>
                <a:spcPts val="0"/>
              </a:spcAft>
              <a:buSzPct val="100000"/>
              <a:buChar char="■"/>
            </a:pPr>
            <a:r>
              <a:rPr lang="en"/>
              <a:t>Geometric mean of percentage of population with access to electricity and percentage of population using modern fuels for cooking and heating.</a:t>
            </a:r>
            <a:endParaRPr/>
          </a:p>
          <a:p>
            <a:pPr indent="-304165" lvl="1" marL="914400" rtl="0" algn="l">
              <a:spcBef>
                <a:spcPts val="0"/>
              </a:spcBef>
              <a:spcAft>
                <a:spcPts val="0"/>
              </a:spcAft>
              <a:buSzPct val="100000"/>
              <a:buChar char="○"/>
            </a:pPr>
            <a:r>
              <a:rPr lang="en"/>
              <a:t>Water</a:t>
            </a:r>
            <a:endParaRPr/>
          </a:p>
          <a:p>
            <a:pPr indent="-304164" lvl="2" marL="1371600" rtl="0" algn="l">
              <a:spcBef>
                <a:spcPts val="0"/>
              </a:spcBef>
              <a:spcAft>
                <a:spcPts val="0"/>
              </a:spcAft>
              <a:buSzPct val="100000"/>
              <a:buChar char="■"/>
            </a:pPr>
            <a:r>
              <a:rPr lang="en"/>
              <a:t>country-wide total water withdrawals for municipal uses with the country-wide water requirements for basic municipal purposes. (50 L per day) *some </a:t>
            </a:r>
            <a:r>
              <a:rPr lang="en"/>
              <a:t>normalization</a:t>
            </a:r>
            <a:endParaRPr/>
          </a:p>
          <a:p>
            <a:pPr indent="-304164" lvl="2" marL="1371600" rtl="0" algn="l">
              <a:spcBef>
                <a:spcPts val="0"/>
              </a:spcBef>
              <a:spcAft>
                <a:spcPts val="0"/>
              </a:spcAft>
              <a:buSzPct val="100000"/>
              <a:buChar char="■"/>
            </a:pPr>
            <a:r>
              <a:rPr lang="en"/>
              <a:t>proportion of the population that uses an improved source of drinking water and the proportion of the population using improved sanitation facilities. </a:t>
            </a:r>
            <a:endParaRPr/>
          </a:p>
          <a:p>
            <a:pPr indent="-304164" lvl="2" marL="1371600" rtl="0" algn="l">
              <a:spcBef>
                <a:spcPts val="0"/>
              </a:spcBef>
              <a:spcAft>
                <a:spcPts val="0"/>
              </a:spcAft>
              <a:buSzPct val="100000"/>
              <a:buChar char="■"/>
            </a:pPr>
            <a:r>
              <a:rPr lang="en"/>
              <a:t>For adaptive capacity, we evaluated the total per capita internally available renewable water. </a:t>
            </a:r>
            <a:endParaRPr/>
          </a:p>
          <a:p>
            <a:pPr indent="-325755" lvl="0" marL="457200" rtl="0" algn="l">
              <a:spcBef>
                <a:spcPts val="0"/>
              </a:spcBef>
              <a:spcAft>
                <a:spcPts val="0"/>
              </a:spcAft>
              <a:buSzPct val="100000"/>
              <a:buChar char="●"/>
            </a:pPr>
            <a:r>
              <a:rPr lang="en"/>
              <a:t>What can we do with GCAM?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aphicFrame>
        <p:nvGraphicFramePr>
          <p:cNvPr id="268" name="Google Shape;268;p48"/>
          <p:cNvGraphicFramePr/>
          <p:nvPr/>
        </p:nvGraphicFramePr>
        <p:xfrm>
          <a:off x="952500" y="151875"/>
          <a:ext cx="3000000" cy="3000000"/>
        </p:xfrm>
        <a:graphic>
          <a:graphicData uri="http://schemas.openxmlformats.org/drawingml/2006/table">
            <a:tbl>
              <a:tblPr>
                <a:noFill/>
                <a:tableStyleId>{A1C06888-1848-46D1-BED3-A97E00FA2AD5}</a:tableStyleId>
              </a:tblPr>
              <a:tblGrid>
                <a:gridCol w="3976575"/>
                <a:gridCol w="3262425"/>
              </a:tblGrid>
              <a:tr h="381000">
                <a:tc>
                  <a:txBody>
                    <a:bodyPr/>
                    <a:lstStyle/>
                    <a:p>
                      <a:pPr indent="0" lvl="0" marL="0" rtl="0" algn="l">
                        <a:spcBef>
                          <a:spcPts val="0"/>
                        </a:spcBef>
                        <a:spcAft>
                          <a:spcPts val="0"/>
                        </a:spcAft>
                        <a:buNone/>
                      </a:pPr>
                      <a:r>
                        <a:rPr lang="en" sz="1500"/>
                        <a:t>Pardee</a:t>
                      </a:r>
                      <a:endParaRPr sz="1800"/>
                    </a:p>
                  </a:txBody>
                  <a:tcPr marT="91425" marB="91425" marR="91425" marL="91425"/>
                </a:tc>
                <a:tc>
                  <a:txBody>
                    <a:bodyPr/>
                    <a:lstStyle/>
                    <a:p>
                      <a:pPr indent="0" lvl="0" marL="0" rtl="0" algn="l">
                        <a:spcBef>
                          <a:spcPts val="0"/>
                        </a:spcBef>
                        <a:spcAft>
                          <a:spcPts val="0"/>
                        </a:spcAft>
                        <a:buNone/>
                      </a:pPr>
                      <a:r>
                        <a:rPr lang="en" sz="1500"/>
                        <a:t>GCAM</a:t>
                      </a:r>
                      <a:endParaRPr sz="1500"/>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Domestic Food Price Level Index</a:t>
                      </a:r>
                      <a:endParaRPr sz="1100"/>
                    </a:p>
                  </a:txBody>
                  <a:tcPr marT="91425" marB="91425" marR="91425" marL="91425">
                    <a:solidFill>
                      <a:schemeClr val="accent6"/>
                    </a:solidFill>
                  </a:tcPr>
                </a:tc>
                <a:tc>
                  <a:txBody>
                    <a:bodyPr/>
                    <a:lstStyle/>
                    <a:p>
                      <a:pPr indent="0" lvl="0" marL="0" rtl="0" algn="l">
                        <a:spcBef>
                          <a:spcPts val="0"/>
                        </a:spcBef>
                        <a:spcAft>
                          <a:spcPts val="0"/>
                        </a:spcAft>
                        <a:buNone/>
                      </a:pPr>
                      <a:r>
                        <a:rPr lang="en" sz="1100">
                          <a:solidFill>
                            <a:schemeClr val="dk2"/>
                          </a:solidFill>
                        </a:rPr>
                        <a:t>Price staple foods/GDP per capita</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Share of Dietary Supply from Non-starchy Foods</a:t>
                      </a:r>
                      <a:endParaRPr sz="1100"/>
                    </a:p>
                  </a:txBody>
                  <a:tcPr marT="91425" marB="91425" marR="91425" marL="91425">
                    <a:solidFill>
                      <a:schemeClr val="accent6"/>
                    </a:solidFill>
                  </a:tcPr>
                </a:tc>
                <a:tc>
                  <a:txBody>
                    <a:bodyPr/>
                    <a:lstStyle/>
                    <a:p>
                      <a:pPr indent="0" lvl="0" marL="0" rtl="0" algn="l">
                        <a:spcBef>
                          <a:spcPts val="0"/>
                        </a:spcBef>
                        <a:spcAft>
                          <a:spcPts val="0"/>
                        </a:spcAft>
                        <a:buNone/>
                      </a:pPr>
                      <a:r>
                        <a:rPr lang="en" sz="1100">
                          <a:solidFill>
                            <a:schemeClr val="dk2"/>
                          </a:solidFill>
                        </a:rPr>
                        <a:t>Supply nonstaple to staple</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Supply of daily dietary calories Relative to Minimum Dietary Requirement</a:t>
                      </a:r>
                      <a:endParaRPr sz="1100"/>
                    </a:p>
                  </a:txBody>
                  <a:tcPr marT="91425" marB="91425" marR="91425" marL="91425">
                    <a:solidFill>
                      <a:schemeClr val="accent6"/>
                    </a:solidFill>
                  </a:tcPr>
                </a:tc>
                <a:tc>
                  <a:txBody>
                    <a:bodyPr/>
                    <a:lstStyle/>
                    <a:p>
                      <a:pPr indent="0" lvl="0" marL="0" rtl="0" algn="l">
                        <a:spcBef>
                          <a:spcPts val="0"/>
                        </a:spcBef>
                        <a:spcAft>
                          <a:spcPts val="0"/>
                        </a:spcAft>
                        <a:buNone/>
                      </a:pPr>
                      <a:r>
                        <a:rPr lang="en" sz="1100">
                          <a:solidFill>
                            <a:schemeClr val="dk2"/>
                          </a:solidFill>
                        </a:rPr>
                        <a:t>Supply to some baseline per person</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l</a:t>
                      </a:r>
                      <a:r>
                        <a:rPr lang="en" sz="1100">
                          <a:solidFill>
                            <a:schemeClr val="dk2"/>
                          </a:solidFill>
                        </a:rPr>
                        <a:t>og of per capita electricity to the log of the per capita electricity consumption required to meet basic needs</a:t>
                      </a:r>
                      <a:endParaRPr sz="1100"/>
                    </a:p>
                  </a:txBody>
                  <a:tcPr marT="91425" marB="91425" marR="91425" marL="91425">
                    <a:solidFill>
                      <a:schemeClr val="accent6"/>
                    </a:solidFill>
                  </a:tcPr>
                </a:tc>
                <a:tc>
                  <a:txBody>
                    <a:bodyPr/>
                    <a:lstStyle/>
                    <a:p>
                      <a:pPr indent="0" lvl="0" marL="0" rtl="0" algn="l">
                        <a:spcBef>
                          <a:spcPts val="0"/>
                        </a:spcBef>
                        <a:spcAft>
                          <a:spcPts val="0"/>
                        </a:spcAft>
                        <a:buNone/>
                      </a:pPr>
                      <a:r>
                        <a:rPr lang="en" sz="1100">
                          <a:solidFill>
                            <a:schemeClr val="dk2"/>
                          </a:solidFill>
                        </a:rPr>
                        <a:t>Can this be done?</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Geometric mean of percentage of population with access to electricity</a:t>
                      </a:r>
                      <a:endParaRPr sz="1100"/>
                    </a:p>
                  </a:txBody>
                  <a:tcPr marT="91425" marB="91425" marR="91425" marL="91425"/>
                </a:tc>
                <a:tc>
                  <a:txBody>
                    <a:bodyPr/>
                    <a:lstStyle/>
                    <a:p>
                      <a:pPr indent="0" lvl="0" marL="0" rtl="0" algn="l">
                        <a:spcBef>
                          <a:spcPts val="0"/>
                        </a:spcBef>
                        <a:spcAft>
                          <a:spcPts val="0"/>
                        </a:spcAft>
                        <a:buNone/>
                      </a:pPr>
                      <a:r>
                        <a:rPr lang="en" sz="1100">
                          <a:solidFill>
                            <a:schemeClr val="dk2"/>
                          </a:solidFill>
                        </a:rPr>
                        <a:t>Amount of electricity?</a:t>
                      </a:r>
                      <a:endParaRPr sz="1100">
                        <a:solidFill>
                          <a:schemeClr val="dk2"/>
                        </a:solidFill>
                      </a:endParaRPr>
                    </a:p>
                  </a:txBody>
                  <a:tcPr marT="91425" marB="91425" marR="91425" marL="91425"/>
                </a:tc>
              </a:tr>
              <a:tr h="562575">
                <a:tc>
                  <a:txBody>
                    <a:bodyPr/>
                    <a:lstStyle/>
                    <a:p>
                      <a:pPr indent="0" lvl="0" marL="0" rtl="0" algn="l">
                        <a:lnSpc>
                          <a:spcPct val="115000"/>
                        </a:lnSpc>
                        <a:spcBef>
                          <a:spcPts val="0"/>
                        </a:spcBef>
                        <a:spcAft>
                          <a:spcPts val="1200"/>
                        </a:spcAft>
                        <a:buNone/>
                      </a:pPr>
                      <a:r>
                        <a:rPr lang="en" sz="1100">
                          <a:solidFill>
                            <a:schemeClr val="dk2"/>
                          </a:solidFill>
                        </a:rPr>
                        <a:t>percentage of population using modern fuels for cooking and heating.</a:t>
                      </a:r>
                      <a:endParaRPr sz="1100"/>
                    </a:p>
                  </a:txBody>
                  <a:tcPr marT="91425" marB="91425" marR="91425" marL="91425"/>
                </a:tc>
                <a:tc>
                  <a:txBody>
                    <a:bodyPr/>
                    <a:lstStyle/>
                    <a:p>
                      <a:pPr indent="0" lvl="0" marL="0" rtl="0" algn="l">
                        <a:spcBef>
                          <a:spcPts val="0"/>
                        </a:spcBef>
                        <a:spcAft>
                          <a:spcPts val="0"/>
                        </a:spcAft>
                        <a:buNone/>
                      </a:pPr>
                      <a:r>
                        <a:rPr lang="en" sz="1100">
                          <a:solidFill>
                            <a:schemeClr val="dk2"/>
                          </a:solidFill>
                        </a:rPr>
                        <a:t>Traditional Biomass/total energy</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total water withdrawals for municipal uses with the country-wide water requirements</a:t>
                      </a:r>
                      <a:endParaRPr sz="1100"/>
                    </a:p>
                  </a:txBody>
                  <a:tcPr marT="91425" marB="91425" marR="91425" marL="91425"/>
                </a:tc>
                <a:tc>
                  <a:txBody>
                    <a:bodyPr/>
                    <a:lstStyle/>
                    <a:p>
                      <a:pPr indent="0" lvl="0" marL="0" rtl="0" algn="l">
                        <a:spcBef>
                          <a:spcPts val="0"/>
                        </a:spcBef>
                        <a:spcAft>
                          <a:spcPts val="0"/>
                        </a:spcAft>
                        <a:buNone/>
                      </a:pPr>
                      <a:r>
                        <a:rPr lang="en" sz="1100">
                          <a:solidFill>
                            <a:schemeClr val="dk2"/>
                          </a:solidFill>
                        </a:rPr>
                        <a:t>Working on this</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proportion of the population that uses an improved source of drinking water and the proportion of the population using improved sanitation facilities. </a:t>
                      </a:r>
                      <a:endParaRPr sz="1100"/>
                    </a:p>
                  </a:txBody>
                  <a:tcPr marT="91425" marB="91425" marR="91425" marL="91425">
                    <a:solidFill>
                      <a:srgbClr val="FF0000"/>
                    </a:solidFill>
                  </a:tcPr>
                </a:tc>
                <a:tc>
                  <a:txBody>
                    <a:bodyPr/>
                    <a:lstStyle/>
                    <a:p>
                      <a:pPr indent="0" lvl="0" marL="0" rtl="0" algn="l">
                        <a:spcBef>
                          <a:spcPts val="0"/>
                        </a:spcBef>
                        <a:spcAft>
                          <a:spcPts val="0"/>
                        </a:spcAft>
                        <a:buNone/>
                      </a:pPr>
                      <a:r>
                        <a:rPr lang="en" sz="1100">
                          <a:solidFill>
                            <a:schemeClr val="dk2"/>
                          </a:solidFill>
                        </a:rPr>
                        <a:t>Not applicable</a:t>
                      </a:r>
                      <a:endParaRPr sz="11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100">
                          <a:solidFill>
                            <a:schemeClr val="dk2"/>
                          </a:solidFill>
                        </a:rPr>
                        <a:t>total per capita internally available renewable water. </a:t>
                      </a:r>
                      <a:endParaRPr sz="1100"/>
                    </a:p>
                  </a:txBody>
                  <a:tcPr marT="91425" marB="91425" marR="91425" marL="91425"/>
                </a:tc>
                <a:tc>
                  <a:txBody>
                    <a:bodyPr/>
                    <a:lstStyle/>
                    <a:p>
                      <a:pPr indent="0" lvl="0" marL="0" rtl="0" algn="l">
                        <a:spcBef>
                          <a:spcPts val="0"/>
                        </a:spcBef>
                        <a:spcAft>
                          <a:spcPts val="0"/>
                        </a:spcAft>
                        <a:buNone/>
                      </a:pPr>
                      <a:r>
                        <a:rPr lang="en" sz="1100">
                          <a:solidFill>
                            <a:schemeClr val="dk2"/>
                          </a:solidFill>
                        </a:rPr>
                        <a:t>Should be doable</a:t>
                      </a:r>
                      <a:endParaRPr sz="1100">
                        <a:solidFill>
                          <a:schemeClr val="dk2"/>
                        </a:solidFill>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more methodology, details on </a:t>
            </a:r>
            <a:r>
              <a:rPr lang="en"/>
              <a:t>truncation</a:t>
            </a:r>
            <a:r>
              <a:rPr lang="en"/>
              <a:t>, normalization:</a:t>
            </a:r>
            <a:endParaRPr/>
          </a:p>
        </p:txBody>
      </p:sp>
      <p:sp>
        <p:nvSpPr>
          <p:cNvPr id="274" name="Google Shape;27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https://www.rand.org/content/dam/rand/pubs/tools/TLA2900/TLA2942-1/RAND_TLA2942-3.pdf</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Caveats</a:t>
            </a:r>
            <a:endParaRPr/>
          </a:p>
        </p:txBody>
      </p:sp>
      <p:sp>
        <p:nvSpPr>
          <p:cNvPr id="280" name="Google Shape;28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FEW-Nexus </a:t>
            </a:r>
            <a:r>
              <a:rPr lang="en"/>
              <a:t>insecurity</a:t>
            </a:r>
            <a:r>
              <a:rPr lang="en"/>
              <a:t> does not always lead to conflict</a:t>
            </a:r>
            <a:endParaRPr/>
          </a:p>
          <a:p>
            <a:pPr indent="-317500" lvl="1" marL="914400" rtl="0" algn="l">
              <a:spcBef>
                <a:spcPts val="0"/>
              </a:spcBef>
              <a:spcAft>
                <a:spcPts val="0"/>
              </a:spcAft>
              <a:buSzPts val="1400"/>
              <a:buChar char="○"/>
            </a:pPr>
            <a:r>
              <a:rPr lang="en"/>
              <a:t>Some studies suggest water scarcity might even be an incentive for cooperation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MATH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0" y="819225"/>
            <a:ext cx="4219251" cy="3357575"/>
          </a:xfrm>
          <a:prstGeom prst="rect">
            <a:avLst/>
          </a:prstGeom>
          <a:noFill/>
          <a:ln>
            <a:noFill/>
          </a:ln>
        </p:spPr>
      </p:pic>
      <p:pic>
        <p:nvPicPr>
          <p:cNvPr id="74" name="Google Shape;74;p16"/>
          <p:cNvPicPr preferRelativeResize="0"/>
          <p:nvPr/>
        </p:nvPicPr>
        <p:blipFill>
          <a:blip r:embed="rId4">
            <a:alphaModFix/>
          </a:blip>
          <a:stretch>
            <a:fillRect/>
          </a:stretch>
        </p:blipFill>
        <p:spPr>
          <a:xfrm>
            <a:off x="4772350" y="816675"/>
            <a:ext cx="4219251" cy="33626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2"/>
          <p:cNvPicPr preferRelativeResize="0"/>
          <p:nvPr/>
        </p:nvPicPr>
        <p:blipFill>
          <a:blip r:embed="rId3">
            <a:alphaModFix/>
          </a:blip>
          <a:stretch>
            <a:fillRect/>
          </a:stretch>
        </p:blipFill>
        <p:spPr>
          <a:xfrm>
            <a:off x="653375" y="430725"/>
            <a:ext cx="5181600" cy="495300"/>
          </a:xfrm>
          <a:prstGeom prst="rect">
            <a:avLst/>
          </a:prstGeom>
          <a:noFill/>
          <a:ln>
            <a:noFill/>
          </a:ln>
        </p:spPr>
      </p:pic>
      <p:pic>
        <p:nvPicPr>
          <p:cNvPr id="291" name="Google Shape;291;p52"/>
          <p:cNvPicPr preferRelativeResize="0"/>
          <p:nvPr/>
        </p:nvPicPr>
        <p:blipFill>
          <a:blip r:embed="rId4">
            <a:alphaModFix/>
          </a:blip>
          <a:stretch>
            <a:fillRect/>
          </a:stretch>
        </p:blipFill>
        <p:spPr>
          <a:xfrm>
            <a:off x="653375" y="1247775"/>
            <a:ext cx="7741226" cy="168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Individual Indicators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Food indicators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6"/>
          <p:cNvSpPr txBox="1"/>
          <p:nvPr>
            <p:ph type="title"/>
          </p:nvPr>
        </p:nvSpPr>
        <p:spPr>
          <a:xfrm>
            <a:off x="311700" y="43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Food Cost Burden (&gt; 1 Bad)</a:t>
            </a:r>
            <a:endParaRPr/>
          </a:p>
        </p:txBody>
      </p:sp>
      <p:pic>
        <p:nvPicPr>
          <p:cNvPr id="311" name="Google Shape;311;p56"/>
          <p:cNvPicPr preferRelativeResize="0"/>
          <p:nvPr/>
        </p:nvPicPr>
        <p:blipFill rotWithShape="1">
          <a:blip r:embed="rId3">
            <a:alphaModFix/>
          </a:blip>
          <a:srcRect b="21475" l="8682" r="23904" t="23318"/>
          <a:stretch/>
        </p:blipFill>
        <p:spPr>
          <a:xfrm>
            <a:off x="0" y="1490624"/>
            <a:ext cx="3095625" cy="1521050"/>
          </a:xfrm>
          <a:prstGeom prst="rect">
            <a:avLst/>
          </a:prstGeom>
          <a:noFill/>
          <a:ln>
            <a:noFill/>
          </a:ln>
        </p:spPr>
      </p:pic>
      <p:pic>
        <p:nvPicPr>
          <p:cNvPr id="312" name="Google Shape;312;p56"/>
          <p:cNvPicPr preferRelativeResize="0"/>
          <p:nvPr/>
        </p:nvPicPr>
        <p:blipFill rotWithShape="1">
          <a:blip r:embed="rId4">
            <a:alphaModFix/>
          </a:blip>
          <a:srcRect b="22340" l="8750" r="23315" t="25486"/>
          <a:stretch/>
        </p:blipFill>
        <p:spPr>
          <a:xfrm>
            <a:off x="3001963" y="1564778"/>
            <a:ext cx="3140075" cy="1446897"/>
          </a:xfrm>
          <a:prstGeom prst="rect">
            <a:avLst/>
          </a:prstGeom>
          <a:noFill/>
          <a:ln>
            <a:noFill/>
          </a:ln>
        </p:spPr>
      </p:pic>
      <p:pic>
        <p:nvPicPr>
          <p:cNvPr id="313" name="Google Shape;313;p56"/>
          <p:cNvPicPr preferRelativeResize="0"/>
          <p:nvPr/>
        </p:nvPicPr>
        <p:blipFill rotWithShape="1">
          <a:blip r:embed="rId5">
            <a:alphaModFix/>
          </a:blip>
          <a:srcRect b="22273" l="8914" r="24754" t="23200"/>
          <a:stretch/>
        </p:blipFill>
        <p:spPr>
          <a:xfrm>
            <a:off x="6073775" y="1527700"/>
            <a:ext cx="2933590" cy="1446900"/>
          </a:xfrm>
          <a:prstGeom prst="rect">
            <a:avLst/>
          </a:prstGeom>
          <a:noFill/>
          <a:ln>
            <a:noFill/>
          </a:ln>
        </p:spPr>
      </p:pic>
      <p:pic>
        <p:nvPicPr>
          <p:cNvPr id="314" name="Google Shape;314;p56"/>
          <p:cNvPicPr preferRelativeResize="0"/>
          <p:nvPr/>
        </p:nvPicPr>
        <p:blipFill rotWithShape="1">
          <a:blip r:embed="rId6">
            <a:alphaModFix/>
          </a:blip>
          <a:srcRect b="22383" l="8859" r="23868" t="23221"/>
          <a:stretch/>
        </p:blipFill>
        <p:spPr>
          <a:xfrm>
            <a:off x="1066800" y="3106400"/>
            <a:ext cx="3505200" cy="1700550"/>
          </a:xfrm>
          <a:prstGeom prst="rect">
            <a:avLst/>
          </a:prstGeom>
          <a:noFill/>
          <a:ln>
            <a:noFill/>
          </a:ln>
        </p:spPr>
      </p:pic>
      <p:pic>
        <p:nvPicPr>
          <p:cNvPr id="315" name="Google Shape;315;p56"/>
          <p:cNvPicPr preferRelativeResize="0"/>
          <p:nvPr/>
        </p:nvPicPr>
        <p:blipFill rotWithShape="1">
          <a:blip r:embed="rId7">
            <a:alphaModFix/>
          </a:blip>
          <a:srcRect b="24279" l="9447" r="24116" t="25243"/>
          <a:stretch/>
        </p:blipFill>
        <p:spPr>
          <a:xfrm>
            <a:off x="4572000" y="3251066"/>
            <a:ext cx="3095625" cy="1411222"/>
          </a:xfrm>
          <a:prstGeom prst="rect">
            <a:avLst/>
          </a:prstGeom>
          <a:noFill/>
          <a:ln>
            <a:noFill/>
          </a:ln>
        </p:spPr>
      </p:pic>
      <p:pic>
        <p:nvPicPr>
          <p:cNvPr id="316" name="Google Shape;316;p56"/>
          <p:cNvPicPr preferRelativeResize="0"/>
          <p:nvPr/>
        </p:nvPicPr>
        <p:blipFill rotWithShape="1">
          <a:blip r:embed="rId7">
            <a:alphaModFix/>
          </a:blip>
          <a:srcRect b="12620" l="74999" r="13779" t="8793"/>
          <a:stretch/>
        </p:blipFill>
        <p:spPr>
          <a:xfrm>
            <a:off x="8128000" y="2924200"/>
            <a:ext cx="495300" cy="2081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Ratio Food Staples to Non Staples (&gt; 1 bad)</a:t>
            </a:r>
            <a:endParaRPr/>
          </a:p>
        </p:txBody>
      </p:sp>
      <p:pic>
        <p:nvPicPr>
          <p:cNvPr id="322" name="Google Shape;322;p57"/>
          <p:cNvPicPr preferRelativeResize="0"/>
          <p:nvPr/>
        </p:nvPicPr>
        <p:blipFill rotWithShape="1">
          <a:blip r:embed="rId3">
            <a:alphaModFix/>
          </a:blip>
          <a:srcRect b="22530" l="8712" r="22686" t="24255"/>
          <a:stretch/>
        </p:blipFill>
        <p:spPr>
          <a:xfrm>
            <a:off x="0" y="1458837"/>
            <a:ext cx="2988710" cy="1390950"/>
          </a:xfrm>
          <a:prstGeom prst="rect">
            <a:avLst/>
          </a:prstGeom>
          <a:noFill/>
          <a:ln>
            <a:noFill/>
          </a:ln>
        </p:spPr>
      </p:pic>
      <p:pic>
        <p:nvPicPr>
          <p:cNvPr id="323" name="Google Shape;323;p57"/>
          <p:cNvPicPr preferRelativeResize="0"/>
          <p:nvPr/>
        </p:nvPicPr>
        <p:blipFill rotWithShape="1">
          <a:blip r:embed="rId4">
            <a:alphaModFix/>
          </a:blip>
          <a:srcRect b="23918" l="8324" r="23611" t="24765"/>
          <a:stretch/>
        </p:blipFill>
        <p:spPr>
          <a:xfrm>
            <a:off x="2988700" y="1458825"/>
            <a:ext cx="3074725" cy="1390950"/>
          </a:xfrm>
          <a:prstGeom prst="rect">
            <a:avLst/>
          </a:prstGeom>
          <a:noFill/>
          <a:ln>
            <a:noFill/>
          </a:ln>
        </p:spPr>
      </p:pic>
      <p:pic>
        <p:nvPicPr>
          <p:cNvPr id="324" name="Google Shape;324;p57"/>
          <p:cNvPicPr preferRelativeResize="0"/>
          <p:nvPr/>
        </p:nvPicPr>
        <p:blipFill rotWithShape="1">
          <a:blip r:embed="rId5">
            <a:alphaModFix/>
          </a:blip>
          <a:srcRect b="22655" l="7833" r="24106" t="24051"/>
          <a:stretch/>
        </p:blipFill>
        <p:spPr>
          <a:xfrm>
            <a:off x="5997425" y="1452250"/>
            <a:ext cx="2988700" cy="1404101"/>
          </a:xfrm>
          <a:prstGeom prst="rect">
            <a:avLst/>
          </a:prstGeom>
          <a:noFill/>
          <a:ln>
            <a:noFill/>
          </a:ln>
        </p:spPr>
      </p:pic>
      <p:pic>
        <p:nvPicPr>
          <p:cNvPr id="325" name="Google Shape;325;p57"/>
          <p:cNvPicPr preferRelativeResize="0"/>
          <p:nvPr/>
        </p:nvPicPr>
        <p:blipFill rotWithShape="1">
          <a:blip r:embed="rId6">
            <a:alphaModFix/>
          </a:blip>
          <a:srcRect b="21666" l="7817" r="23670" t="24344"/>
          <a:stretch/>
        </p:blipFill>
        <p:spPr>
          <a:xfrm>
            <a:off x="1574400" y="3160725"/>
            <a:ext cx="2831925" cy="1339024"/>
          </a:xfrm>
          <a:prstGeom prst="rect">
            <a:avLst/>
          </a:prstGeom>
          <a:noFill/>
          <a:ln>
            <a:noFill/>
          </a:ln>
        </p:spPr>
      </p:pic>
      <p:pic>
        <p:nvPicPr>
          <p:cNvPr id="326" name="Google Shape;326;p57"/>
          <p:cNvPicPr preferRelativeResize="0"/>
          <p:nvPr/>
        </p:nvPicPr>
        <p:blipFill rotWithShape="1">
          <a:blip r:embed="rId7">
            <a:alphaModFix/>
          </a:blip>
          <a:srcRect b="21574" l="7734" r="23753" t="24435"/>
          <a:stretch/>
        </p:blipFill>
        <p:spPr>
          <a:xfrm>
            <a:off x="4466375" y="3120678"/>
            <a:ext cx="2831925" cy="1339022"/>
          </a:xfrm>
          <a:prstGeom prst="rect">
            <a:avLst/>
          </a:prstGeom>
          <a:noFill/>
          <a:ln>
            <a:noFill/>
          </a:ln>
        </p:spPr>
      </p:pic>
      <p:pic>
        <p:nvPicPr>
          <p:cNvPr id="327" name="Google Shape;327;p57"/>
          <p:cNvPicPr preferRelativeResize="0"/>
          <p:nvPr/>
        </p:nvPicPr>
        <p:blipFill rotWithShape="1">
          <a:blip r:embed="rId7">
            <a:alphaModFix/>
          </a:blip>
          <a:srcRect b="3458" l="76154" r="13420" t="10282"/>
          <a:stretch/>
        </p:blipFill>
        <p:spPr>
          <a:xfrm>
            <a:off x="7558475" y="2733925"/>
            <a:ext cx="430300" cy="2136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20941" l="8256" r="24290" t="23846"/>
          <a:stretch/>
        </p:blipFill>
        <p:spPr>
          <a:xfrm>
            <a:off x="263500" y="219775"/>
            <a:ext cx="3682525" cy="1448050"/>
          </a:xfrm>
          <a:prstGeom prst="rect">
            <a:avLst/>
          </a:prstGeom>
          <a:noFill/>
          <a:ln>
            <a:noFill/>
          </a:ln>
        </p:spPr>
      </p:pic>
      <p:pic>
        <p:nvPicPr>
          <p:cNvPr id="333" name="Google Shape;333;p58"/>
          <p:cNvPicPr preferRelativeResize="0"/>
          <p:nvPr/>
        </p:nvPicPr>
        <p:blipFill rotWithShape="1">
          <a:blip r:embed="rId4">
            <a:alphaModFix/>
          </a:blip>
          <a:srcRect b="23431" l="8149" r="23136" t="24626"/>
          <a:stretch/>
        </p:blipFill>
        <p:spPr>
          <a:xfrm>
            <a:off x="4572000" y="142675"/>
            <a:ext cx="3987658" cy="1448051"/>
          </a:xfrm>
          <a:prstGeom prst="rect">
            <a:avLst/>
          </a:prstGeom>
          <a:noFill/>
          <a:ln>
            <a:noFill/>
          </a:ln>
        </p:spPr>
      </p:pic>
      <p:pic>
        <p:nvPicPr>
          <p:cNvPr id="334" name="Google Shape;334;p58"/>
          <p:cNvPicPr preferRelativeResize="0"/>
          <p:nvPr/>
        </p:nvPicPr>
        <p:blipFill rotWithShape="1">
          <a:blip r:embed="rId5">
            <a:alphaModFix/>
          </a:blip>
          <a:srcRect b="22086" l="8287" r="22993" t="22391"/>
          <a:stretch/>
        </p:blipFill>
        <p:spPr>
          <a:xfrm>
            <a:off x="2520625" y="1667825"/>
            <a:ext cx="3730405" cy="1448051"/>
          </a:xfrm>
          <a:prstGeom prst="rect">
            <a:avLst/>
          </a:prstGeom>
          <a:noFill/>
          <a:ln>
            <a:noFill/>
          </a:ln>
        </p:spPr>
      </p:pic>
      <p:pic>
        <p:nvPicPr>
          <p:cNvPr id="335" name="Google Shape;335;p58"/>
          <p:cNvPicPr preferRelativeResize="0"/>
          <p:nvPr/>
        </p:nvPicPr>
        <p:blipFill rotWithShape="1">
          <a:blip r:embed="rId6">
            <a:alphaModFix/>
          </a:blip>
          <a:srcRect b="23431" l="8791" r="24305" t="24626"/>
          <a:stretch/>
        </p:blipFill>
        <p:spPr>
          <a:xfrm>
            <a:off x="263500" y="3371900"/>
            <a:ext cx="3882248" cy="1448050"/>
          </a:xfrm>
          <a:prstGeom prst="rect">
            <a:avLst/>
          </a:prstGeom>
          <a:noFill/>
          <a:ln>
            <a:noFill/>
          </a:ln>
        </p:spPr>
      </p:pic>
      <p:pic>
        <p:nvPicPr>
          <p:cNvPr id="336" name="Google Shape;336;p58"/>
          <p:cNvPicPr preferRelativeResize="0"/>
          <p:nvPr/>
        </p:nvPicPr>
        <p:blipFill rotWithShape="1">
          <a:blip r:embed="rId7">
            <a:alphaModFix/>
          </a:blip>
          <a:srcRect b="21196" l="8790" r="24310" t="23284"/>
          <a:stretch/>
        </p:blipFill>
        <p:spPr>
          <a:xfrm>
            <a:off x="4622025" y="3300953"/>
            <a:ext cx="3987650" cy="1589934"/>
          </a:xfrm>
          <a:prstGeom prst="rect">
            <a:avLst/>
          </a:prstGeom>
          <a:noFill/>
          <a:ln>
            <a:noFill/>
          </a:ln>
        </p:spPr>
      </p:pic>
      <p:pic>
        <p:nvPicPr>
          <p:cNvPr id="337" name="Google Shape;337;p58"/>
          <p:cNvPicPr preferRelativeResize="0"/>
          <p:nvPr/>
        </p:nvPicPr>
        <p:blipFill rotWithShape="1">
          <a:blip r:embed="rId7">
            <a:alphaModFix/>
          </a:blip>
          <a:srcRect b="6964" l="76289" r="14461" t="8411"/>
          <a:stretch/>
        </p:blipFill>
        <p:spPr>
          <a:xfrm>
            <a:off x="8469075" y="1282850"/>
            <a:ext cx="500350" cy="2199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41" name="Shape 341"/>
        <p:cNvGrpSpPr/>
        <p:nvPr/>
      </p:nvGrpSpPr>
      <p:grpSpPr>
        <a:xfrm>
          <a:off x="0" y="0"/>
          <a:ext cx="0" cy="0"/>
          <a:chOff x="0" y="0"/>
          <a:chExt cx="0" cy="0"/>
        </a:xfrm>
      </p:grpSpPr>
      <p:sp>
        <p:nvSpPr>
          <p:cNvPr id="342" name="Google Shape;342;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Energy Indicators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60"/>
          <p:cNvPicPr preferRelativeResize="0"/>
          <p:nvPr/>
        </p:nvPicPr>
        <p:blipFill rotWithShape="1">
          <a:blip r:embed="rId3">
            <a:alphaModFix/>
          </a:blip>
          <a:srcRect b="9058" l="76842" r="15158" t="8139"/>
          <a:stretch/>
        </p:blipFill>
        <p:spPr>
          <a:xfrm>
            <a:off x="6804575" y="1670225"/>
            <a:ext cx="300575" cy="1803049"/>
          </a:xfrm>
          <a:prstGeom prst="rect">
            <a:avLst/>
          </a:prstGeom>
          <a:noFill/>
          <a:ln>
            <a:noFill/>
          </a:ln>
        </p:spPr>
      </p:pic>
      <p:pic>
        <p:nvPicPr>
          <p:cNvPr id="348" name="Google Shape;348;p60"/>
          <p:cNvPicPr preferRelativeResize="0"/>
          <p:nvPr/>
        </p:nvPicPr>
        <p:blipFill rotWithShape="1">
          <a:blip r:embed="rId4">
            <a:alphaModFix/>
          </a:blip>
          <a:srcRect b="22766" l="8322" r="24341" t="24496"/>
          <a:stretch/>
        </p:blipFill>
        <p:spPr>
          <a:xfrm>
            <a:off x="0" y="3487450"/>
            <a:ext cx="3524450" cy="1656049"/>
          </a:xfrm>
          <a:prstGeom prst="rect">
            <a:avLst/>
          </a:prstGeom>
          <a:noFill/>
          <a:ln>
            <a:noFill/>
          </a:ln>
        </p:spPr>
      </p:pic>
      <p:pic>
        <p:nvPicPr>
          <p:cNvPr id="349" name="Google Shape;349;p60"/>
          <p:cNvPicPr preferRelativeResize="0"/>
          <p:nvPr/>
        </p:nvPicPr>
        <p:blipFill rotWithShape="1">
          <a:blip r:embed="rId5">
            <a:alphaModFix/>
          </a:blip>
          <a:srcRect b="23076" l="7410" r="24166" t="23070"/>
          <a:stretch/>
        </p:blipFill>
        <p:spPr>
          <a:xfrm>
            <a:off x="2742300" y="1662712"/>
            <a:ext cx="3817995" cy="1803026"/>
          </a:xfrm>
          <a:prstGeom prst="rect">
            <a:avLst/>
          </a:prstGeom>
          <a:noFill/>
          <a:ln>
            <a:noFill/>
          </a:ln>
        </p:spPr>
      </p:pic>
      <p:pic>
        <p:nvPicPr>
          <p:cNvPr id="350" name="Google Shape;350;p60"/>
          <p:cNvPicPr preferRelativeResize="0"/>
          <p:nvPr/>
        </p:nvPicPr>
        <p:blipFill rotWithShape="1">
          <a:blip r:embed="rId6">
            <a:alphaModFix/>
          </a:blip>
          <a:srcRect b="22832" l="7264" r="24012" t="25216"/>
          <a:stretch/>
        </p:blipFill>
        <p:spPr>
          <a:xfrm>
            <a:off x="5526288" y="0"/>
            <a:ext cx="3617713" cy="1641000"/>
          </a:xfrm>
          <a:prstGeom prst="rect">
            <a:avLst/>
          </a:prstGeom>
          <a:noFill/>
          <a:ln>
            <a:noFill/>
          </a:ln>
        </p:spPr>
      </p:pic>
      <p:pic>
        <p:nvPicPr>
          <p:cNvPr id="351" name="Google Shape;351;p60"/>
          <p:cNvPicPr preferRelativeResize="0"/>
          <p:nvPr/>
        </p:nvPicPr>
        <p:blipFill rotWithShape="1">
          <a:blip r:embed="rId7">
            <a:alphaModFix/>
          </a:blip>
          <a:srcRect b="24016" l="8328" r="24718" t="24032"/>
          <a:stretch/>
        </p:blipFill>
        <p:spPr>
          <a:xfrm>
            <a:off x="0" y="0"/>
            <a:ext cx="3617700" cy="1684416"/>
          </a:xfrm>
          <a:prstGeom prst="rect">
            <a:avLst/>
          </a:prstGeom>
          <a:noFill/>
          <a:ln>
            <a:noFill/>
          </a:ln>
        </p:spPr>
      </p:pic>
      <p:pic>
        <p:nvPicPr>
          <p:cNvPr id="352" name="Google Shape;352;p60"/>
          <p:cNvPicPr preferRelativeResize="0"/>
          <p:nvPr/>
        </p:nvPicPr>
        <p:blipFill rotWithShape="1">
          <a:blip r:embed="rId3">
            <a:alphaModFix/>
          </a:blip>
          <a:srcRect b="21472" l="8338" r="21765" t="23793"/>
          <a:stretch/>
        </p:blipFill>
        <p:spPr>
          <a:xfrm>
            <a:off x="5619550" y="3487450"/>
            <a:ext cx="3524450" cy="1656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1"/>
          <p:cNvPicPr preferRelativeResize="0"/>
          <p:nvPr/>
        </p:nvPicPr>
        <p:blipFill rotWithShape="1">
          <a:blip r:embed="rId3">
            <a:alphaModFix/>
          </a:blip>
          <a:srcRect b="22104" l="6922" r="24678" t="23004"/>
          <a:stretch/>
        </p:blipFill>
        <p:spPr>
          <a:xfrm>
            <a:off x="3398050" y="3132300"/>
            <a:ext cx="3398050" cy="1636318"/>
          </a:xfrm>
          <a:prstGeom prst="rect">
            <a:avLst/>
          </a:prstGeom>
          <a:noFill/>
          <a:ln>
            <a:noFill/>
          </a:ln>
        </p:spPr>
      </p:pic>
      <p:pic>
        <p:nvPicPr>
          <p:cNvPr id="358" name="Google Shape;358;p61"/>
          <p:cNvPicPr preferRelativeResize="0"/>
          <p:nvPr/>
        </p:nvPicPr>
        <p:blipFill rotWithShape="1">
          <a:blip r:embed="rId4">
            <a:alphaModFix/>
          </a:blip>
          <a:srcRect b="22948" l="7499" r="23884" t="25480"/>
          <a:stretch/>
        </p:blipFill>
        <p:spPr>
          <a:xfrm>
            <a:off x="0" y="3132300"/>
            <a:ext cx="3398050" cy="1532425"/>
          </a:xfrm>
          <a:prstGeom prst="rect">
            <a:avLst/>
          </a:prstGeom>
          <a:noFill/>
          <a:ln>
            <a:noFill/>
          </a:ln>
        </p:spPr>
      </p:pic>
      <p:pic>
        <p:nvPicPr>
          <p:cNvPr id="359" name="Google Shape;359;p61"/>
          <p:cNvPicPr preferRelativeResize="0"/>
          <p:nvPr/>
        </p:nvPicPr>
        <p:blipFill rotWithShape="1">
          <a:blip r:embed="rId5">
            <a:alphaModFix/>
          </a:blip>
          <a:srcRect b="23546" l="7666" r="24670" t="24369"/>
          <a:stretch/>
        </p:blipFill>
        <p:spPr>
          <a:xfrm>
            <a:off x="3405025" y="1532901"/>
            <a:ext cx="3398050" cy="1569474"/>
          </a:xfrm>
          <a:prstGeom prst="rect">
            <a:avLst/>
          </a:prstGeom>
          <a:noFill/>
          <a:ln>
            <a:noFill/>
          </a:ln>
        </p:spPr>
      </p:pic>
      <p:pic>
        <p:nvPicPr>
          <p:cNvPr id="360" name="Google Shape;360;p61"/>
          <p:cNvPicPr preferRelativeResize="0"/>
          <p:nvPr/>
        </p:nvPicPr>
        <p:blipFill rotWithShape="1">
          <a:blip r:embed="rId6">
            <a:alphaModFix/>
          </a:blip>
          <a:srcRect b="23093" l="8031" r="24309" t="24822"/>
          <a:stretch/>
        </p:blipFill>
        <p:spPr>
          <a:xfrm>
            <a:off x="0" y="1532899"/>
            <a:ext cx="3398050" cy="1569483"/>
          </a:xfrm>
          <a:prstGeom prst="rect">
            <a:avLst/>
          </a:prstGeom>
          <a:noFill/>
          <a:ln>
            <a:noFill/>
          </a:ln>
        </p:spPr>
      </p:pic>
      <p:pic>
        <p:nvPicPr>
          <p:cNvPr id="361" name="Google Shape;361;p61"/>
          <p:cNvPicPr preferRelativeResize="0"/>
          <p:nvPr/>
        </p:nvPicPr>
        <p:blipFill rotWithShape="1">
          <a:blip r:embed="rId7">
            <a:alphaModFix/>
          </a:blip>
          <a:srcRect b="23744" l="8664" r="24735" t="24682"/>
          <a:stretch/>
        </p:blipFill>
        <p:spPr>
          <a:xfrm>
            <a:off x="3469825" y="0"/>
            <a:ext cx="3298105" cy="1532426"/>
          </a:xfrm>
          <a:prstGeom prst="rect">
            <a:avLst/>
          </a:prstGeom>
          <a:noFill/>
          <a:ln>
            <a:noFill/>
          </a:ln>
        </p:spPr>
      </p:pic>
      <p:pic>
        <p:nvPicPr>
          <p:cNvPr id="362" name="Google Shape;362;p61"/>
          <p:cNvPicPr preferRelativeResize="0"/>
          <p:nvPr/>
        </p:nvPicPr>
        <p:blipFill rotWithShape="1">
          <a:blip r:embed="rId8">
            <a:alphaModFix/>
          </a:blip>
          <a:srcRect b="24204" l="7892" r="24880" t="26236"/>
          <a:stretch/>
        </p:blipFill>
        <p:spPr>
          <a:xfrm>
            <a:off x="0" y="0"/>
            <a:ext cx="3398040" cy="1502975"/>
          </a:xfrm>
          <a:prstGeom prst="rect">
            <a:avLst/>
          </a:prstGeom>
          <a:noFill/>
          <a:ln>
            <a:noFill/>
          </a:ln>
        </p:spPr>
      </p:pic>
      <p:pic>
        <p:nvPicPr>
          <p:cNvPr id="363" name="Google Shape;363;p61"/>
          <p:cNvPicPr preferRelativeResize="0"/>
          <p:nvPr/>
        </p:nvPicPr>
        <p:blipFill rotWithShape="1">
          <a:blip r:embed="rId6">
            <a:alphaModFix/>
          </a:blip>
          <a:srcRect b="7267" l="76550" r="15715" t="8621"/>
          <a:stretch/>
        </p:blipFill>
        <p:spPr>
          <a:xfrm>
            <a:off x="7183075" y="1118850"/>
            <a:ext cx="445350" cy="29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1121300" y="152400"/>
            <a:ext cx="7111424" cy="48387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2"/>
          <p:cNvPicPr preferRelativeResize="0"/>
          <p:nvPr/>
        </p:nvPicPr>
        <p:blipFill rotWithShape="1">
          <a:blip r:embed="rId3">
            <a:alphaModFix/>
          </a:blip>
          <a:srcRect b="23334" l="7996" r="24468" t="25007"/>
          <a:stretch/>
        </p:blipFill>
        <p:spPr>
          <a:xfrm>
            <a:off x="5303475" y="3380931"/>
            <a:ext cx="3840525" cy="1762569"/>
          </a:xfrm>
          <a:prstGeom prst="rect">
            <a:avLst/>
          </a:prstGeom>
          <a:noFill/>
          <a:ln>
            <a:noFill/>
          </a:ln>
        </p:spPr>
      </p:pic>
      <p:pic>
        <p:nvPicPr>
          <p:cNvPr id="369" name="Google Shape;369;p62"/>
          <p:cNvPicPr preferRelativeResize="0"/>
          <p:nvPr/>
        </p:nvPicPr>
        <p:blipFill rotWithShape="1">
          <a:blip r:embed="rId3">
            <a:alphaModFix/>
          </a:blip>
          <a:srcRect b="24077" l="8498" r="23571" t="24508"/>
          <a:stretch/>
        </p:blipFill>
        <p:spPr>
          <a:xfrm>
            <a:off x="0" y="3380925"/>
            <a:ext cx="3881685" cy="1762575"/>
          </a:xfrm>
          <a:prstGeom prst="rect">
            <a:avLst/>
          </a:prstGeom>
          <a:noFill/>
          <a:ln>
            <a:noFill/>
          </a:ln>
        </p:spPr>
      </p:pic>
      <p:pic>
        <p:nvPicPr>
          <p:cNvPr id="370" name="Google Shape;370;p62"/>
          <p:cNvPicPr preferRelativeResize="0"/>
          <p:nvPr/>
        </p:nvPicPr>
        <p:blipFill rotWithShape="1">
          <a:blip r:embed="rId4">
            <a:alphaModFix/>
          </a:blip>
          <a:srcRect b="20283" l="7640" r="23833" t="24476"/>
          <a:stretch/>
        </p:blipFill>
        <p:spPr>
          <a:xfrm>
            <a:off x="2617367" y="1741224"/>
            <a:ext cx="3452635" cy="1669975"/>
          </a:xfrm>
          <a:prstGeom prst="rect">
            <a:avLst/>
          </a:prstGeom>
          <a:noFill/>
          <a:ln>
            <a:noFill/>
          </a:ln>
        </p:spPr>
      </p:pic>
      <p:pic>
        <p:nvPicPr>
          <p:cNvPr id="371" name="Google Shape;371;p62"/>
          <p:cNvPicPr preferRelativeResize="0"/>
          <p:nvPr/>
        </p:nvPicPr>
        <p:blipFill rotWithShape="1">
          <a:blip r:embed="rId5">
            <a:alphaModFix/>
          </a:blip>
          <a:srcRect b="23675" l="7835" r="24495" t="25189"/>
          <a:stretch/>
        </p:blipFill>
        <p:spPr>
          <a:xfrm>
            <a:off x="5303468" y="0"/>
            <a:ext cx="3840533" cy="1741226"/>
          </a:xfrm>
          <a:prstGeom prst="rect">
            <a:avLst/>
          </a:prstGeom>
          <a:noFill/>
          <a:ln>
            <a:noFill/>
          </a:ln>
        </p:spPr>
      </p:pic>
      <p:pic>
        <p:nvPicPr>
          <p:cNvPr id="372" name="Google Shape;372;p62"/>
          <p:cNvPicPr preferRelativeResize="0"/>
          <p:nvPr/>
        </p:nvPicPr>
        <p:blipFill rotWithShape="1">
          <a:blip r:embed="rId6">
            <a:alphaModFix/>
          </a:blip>
          <a:srcRect b="23675" l="8249" r="24077" t="25189"/>
          <a:stretch/>
        </p:blipFill>
        <p:spPr>
          <a:xfrm>
            <a:off x="0" y="0"/>
            <a:ext cx="3840533" cy="1741226"/>
          </a:xfrm>
          <a:prstGeom prst="rect">
            <a:avLst/>
          </a:prstGeom>
          <a:noFill/>
          <a:ln>
            <a:noFill/>
          </a:ln>
        </p:spPr>
      </p:pic>
      <p:pic>
        <p:nvPicPr>
          <p:cNvPr id="373" name="Google Shape;373;p62"/>
          <p:cNvPicPr preferRelativeResize="0"/>
          <p:nvPr/>
        </p:nvPicPr>
        <p:blipFill rotWithShape="1">
          <a:blip r:embed="rId3">
            <a:alphaModFix/>
          </a:blip>
          <a:srcRect b="8653" l="76675" r="12884" t="9787"/>
          <a:stretch/>
        </p:blipFill>
        <p:spPr>
          <a:xfrm>
            <a:off x="6008400" y="1058125"/>
            <a:ext cx="495550" cy="23227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77" name="Shape 377"/>
        <p:cNvGrpSpPr/>
        <p:nvPr/>
      </p:nvGrpSpPr>
      <p:grpSpPr>
        <a:xfrm>
          <a:off x="0" y="0"/>
          <a:ext cx="0" cy="0"/>
          <a:chOff x="0" y="0"/>
          <a:chExt cx="0" cy="0"/>
        </a:xfrm>
      </p:grpSpPr>
      <p:sp>
        <p:nvSpPr>
          <p:cNvPr id="378" name="Google Shape;378;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Water Indicators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4"/>
          <p:cNvPicPr preferRelativeResize="0"/>
          <p:nvPr/>
        </p:nvPicPr>
        <p:blipFill rotWithShape="1">
          <a:blip r:embed="rId3">
            <a:alphaModFix/>
          </a:blip>
          <a:srcRect b="22169" l="7560" r="23955" t="22915"/>
          <a:stretch/>
        </p:blipFill>
        <p:spPr>
          <a:xfrm>
            <a:off x="5409088" y="3346625"/>
            <a:ext cx="3734912" cy="1796876"/>
          </a:xfrm>
          <a:prstGeom prst="rect">
            <a:avLst/>
          </a:prstGeom>
          <a:noFill/>
          <a:ln>
            <a:noFill/>
          </a:ln>
        </p:spPr>
      </p:pic>
      <p:pic>
        <p:nvPicPr>
          <p:cNvPr id="384" name="Google Shape;384;p64"/>
          <p:cNvPicPr preferRelativeResize="0"/>
          <p:nvPr/>
        </p:nvPicPr>
        <p:blipFill rotWithShape="1">
          <a:blip r:embed="rId4">
            <a:alphaModFix/>
          </a:blip>
          <a:srcRect b="22245" l="8027" r="24345" t="24712"/>
          <a:stretch/>
        </p:blipFill>
        <p:spPr>
          <a:xfrm>
            <a:off x="0" y="3346625"/>
            <a:ext cx="3818330" cy="1796876"/>
          </a:xfrm>
          <a:prstGeom prst="rect">
            <a:avLst/>
          </a:prstGeom>
          <a:noFill/>
          <a:ln>
            <a:noFill/>
          </a:ln>
        </p:spPr>
      </p:pic>
      <p:pic>
        <p:nvPicPr>
          <p:cNvPr id="385" name="Google Shape;385;p64"/>
          <p:cNvPicPr preferRelativeResize="0"/>
          <p:nvPr/>
        </p:nvPicPr>
        <p:blipFill rotWithShape="1">
          <a:blip r:embed="rId5">
            <a:alphaModFix/>
          </a:blip>
          <a:srcRect b="23901" l="8517" r="24467" t="25169"/>
          <a:stretch/>
        </p:blipFill>
        <p:spPr>
          <a:xfrm>
            <a:off x="2870850" y="1730650"/>
            <a:ext cx="3544050" cy="1615976"/>
          </a:xfrm>
          <a:prstGeom prst="rect">
            <a:avLst/>
          </a:prstGeom>
          <a:noFill/>
          <a:ln>
            <a:noFill/>
          </a:ln>
        </p:spPr>
      </p:pic>
      <p:pic>
        <p:nvPicPr>
          <p:cNvPr id="386" name="Google Shape;386;p64"/>
          <p:cNvPicPr preferRelativeResize="0"/>
          <p:nvPr/>
        </p:nvPicPr>
        <p:blipFill rotWithShape="1">
          <a:blip r:embed="rId6">
            <a:alphaModFix/>
          </a:blip>
          <a:srcRect b="22102" l="8318" r="24049" t="24855"/>
          <a:stretch/>
        </p:blipFill>
        <p:spPr>
          <a:xfrm>
            <a:off x="5325669" y="0"/>
            <a:ext cx="3818330" cy="1796876"/>
          </a:xfrm>
          <a:prstGeom prst="rect">
            <a:avLst/>
          </a:prstGeom>
          <a:noFill/>
          <a:ln>
            <a:noFill/>
          </a:ln>
        </p:spPr>
      </p:pic>
      <p:pic>
        <p:nvPicPr>
          <p:cNvPr id="387" name="Google Shape;387;p64"/>
          <p:cNvPicPr preferRelativeResize="0"/>
          <p:nvPr/>
        </p:nvPicPr>
        <p:blipFill rotWithShape="1">
          <a:blip r:embed="rId7">
            <a:alphaModFix/>
          </a:blip>
          <a:srcRect b="22663" l="8715" r="23621" t="24851"/>
          <a:stretch/>
        </p:blipFill>
        <p:spPr>
          <a:xfrm>
            <a:off x="0" y="0"/>
            <a:ext cx="3861000" cy="1796876"/>
          </a:xfrm>
          <a:prstGeom prst="rect">
            <a:avLst/>
          </a:prstGeom>
          <a:noFill/>
          <a:ln>
            <a:noFill/>
          </a:ln>
        </p:spPr>
      </p:pic>
      <p:pic>
        <p:nvPicPr>
          <p:cNvPr id="388" name="Google Shape;388;p64"/>
          <p:cNvPicPr preferRelativeResize="0"/>
          <p:nvPr/>
        </p:nvPicPr>
        <p:blipFill rotWithShape="1">
          <a:blip r:embed="rId3">
            <a:alphaModFix/>
          </a:blip>
          <a:srcRect b="8597" l="76052" r="13274" t="9132"/>
          <a:stretch/>
        </p:blipFill>
        <p:spPr>
          <a:xfrm>
            <a:off x="6915900" y="1425056"/>
            <a:ext cx="400800" cy="18536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5"/>
          <p:cNvPicPr preferRelativeResize="0"/>
          <p:nvPr/>
        </p:nvPicPr>
        <p:blipFill rotWithShape="1">
          <a:blip r:embed="rId3">
            <a:alphaModFix/>
          </a:blip>
          <a:srcRect b="22062" l="8186" r="24268" t="23355"/>
          <a:stretch/>
        </p:blipFill>
        <p:spPr>
          <a:xfrm>
            <a:off x="5162888" y="3106664"/>
            <a:ext cx="3954600" cy="1917362"/>
          </a:xfrm>
          <a:prstGeom prst="rect">
            <a:avLst/>
          </a:prstGeom>
          <a:noFill/>
          <a:ln>
            <a:noFill/>
          </a:ln>
        </p:spPr>
      </p:pic>
      <p:pic>
        <p:nvPicPr>
          <p:cNvPr id="394" name="Google Shape;394;p65"/>
          <p:cNvPicPr preferRelativeResize="0"/>
          <p:nvPr/>
        </p:nvPicPr>
        <p:blipFill rotWithShape="1">
          <a:blip r:embed="rId4">
            <a:alphaModFix/>
          </a:blip>
          <a:srcRect b="23066" l="9183" r="24171" t="25980"/>
          <a:stretch/>
        </p:blipFill>
        <p:spPr>
          <a:xfrm>
            <a:off x="81975" y="3226450"/>
            <a:ext cx="3918625" cy="1797574"/>
          </a:xfrm>
          <a:prstGeom prst="rect">
            <a:avLst/>
          </a:prstGeom>
          <a:noFill/>
          <a:ln>
            <a:noFill/>
          </a:ln>
        </p:spPr>
      </p:pic>
      <p:pic>
        <p:nvPicPr>
          <p:cNvPr id="395" name="Google Shape;395;p65"/>
          <p:cNvPicPr preferRelativeResize="0"/>
          <p:nvPr/>
        </p:nvPicPr>
        <p:blipFill rotWithShape="1">
          <a:blip r:embed="rId5">
            <a:alphaModFix/>
          </a:blip>
          <a:srcRect b="23738" l="7909" r="24545" t="25089"/>
          <a:stretch/>
        </p:blipFill>
        <p:spPr>
          <a:xfrm>
            <a:off x="2930544" y="1717800"/>
            <a:ext cx="3954605" cy="1797575"/>
          </a:xfrm>
          <a:prstGeom prst="rect">
            <a:avLst/>
          </a:prstGeom>
          <a:noFill/>
          <a:ln>
            <a:noFill/>
          </a:ln>
        </p:spPr>
      </p:pic>
      <p:pic>
        <p:nvPicPr>
          <p:cNvPr id="396" name="Google Shape;396;p65"/>
          <p:cNvPicPr preferRelativeResize="0"/>
          <p:nvPr/>
        </p:nvPicPr>
        <p:blipFill rotWithShape="1">
          <a:blip r:embed="rId6">
            <a:alphaModFix/>
          </a:blip>
          <a:srcRect b="21503" l="8413" r="24332" t="23821"/>
          <a:stretch/>
        </p:blipFill>
        <p:spPr>
          <a:xfrm>
            <a:off x="5136386" y="0"/>
            <a:ext cx="4007615" cy="1954925"/>
          </a:xfrm>
          <a:prstGeom prst="rect">
            <a:avLst/>
          </a:prstGeom>
          <a:noFill/>
          <a:ln>
            <a:noFill/>
          </a:ln>
        </p:spPr>
      </p:pic>
      <p:pic>
        <p:nvPicPr>
          <p:cNvPr id="397" name="Google Shape;397;p65"/>
          <p:cNvPicPr preferRelativeResize="0"/>
          <p:nvPr/>
        </p:nvPicPr>
        <p:blipFill rotWithShape="1">
          <a:blip r:embed="rId7">
            <a:alphaModFix/>
          </a:blip>
          <a:srcRect b="22940" l="8236" r="25229" t="25226"/>
          <a:stretch/>
        </p:blipFill>
        <p:spPr>
          <a:xfrm>
            <a:off x="0" y="0"/>
            <a:ext cx="4182275" cy="1954925"/>
          </a:xfrm>
          <a:prstGeom prst="rect">
            <a:avLst/>
          </a:prstGeom>
          <a:noFill/>
          <a:ln>
            <a:noFill/>
          </a:ln>
        </p:spPr>
      </p:pic>
      <p:pic>
        <p:nvPicPr>
          <p:cNvPr id="398" name="Google Shape;398;p65"/>
          <p:cNvPicPr preferRelativeResize="0"/>
          <p:nvPr/>
        </p:nvPicPr>
        <p:blipFill rotWithShape="1">
          <a:blip r:embed="rId3">
            <a:alphaModFix/>
          </a:blip>
          <a:srcRect b="7584" l="77110" r="14410" t="11035"/>
          <a:stretch/>
        </p:blipFill>
        <p:spPr>
          <a:xfrm>
            <a:off x="7299925" y="1681275"/>
            <a:ext cx="289050" cy="166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3/5/2024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Goal: Mun Water Consumption per SSP- What early signs can we see?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0"/>
          <p:cNvPicPr preferRelativeResize="0"/>
          <p:nvPr/>
        </p:nvPicPr>
        <p:blipFill>
          <a:blip r:embed="rId3">
            <a:alphaModFix/>
          </a:blip>
          <a:stretch>
            <a:fillRect/>
          </a:stretch>
        </p:blipFill>
        <p:spPr>
          <a:xfrm>
            <a:off x="932675" y="80500"/>
            <a:ext cx="6761611"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1"/>
          <p:cNvPicPr preferRelativeResize="0"/>
          <p:nvPr/>
        </p:nvPicPr>
        <p:blipFill>
          <a:blip r:embed="rId3">
            <a:alphaModFix/>
          </a:blip>
          <a:stretch>
            <a:fillRect/>
          </a:stretch>
        </p:blipFill>
        <p:spPr>
          <a:xfrm>
            <a:off x="778650" y="0"/>
            <a:ext cx="6911745" cy="4991100"/>
          </a:xfrm>
          <a:prstGeom prst="rect">
            <a:avLst/>
          </a:prstGeom>
          <a:noFill/>
          <a:ln>
            <a:noFill/>
          </a:ln>
        </p:spPr>
      </p:pic>
      <p:sp>
        <p:nvSpPr>
          <p:cNvPr id="100" name="Google Shape;100;p21"/>
          <p:cNvSpPr/>
          <p:nvPr/>
        </p:nvSpPr>
        <p:spPr>
          <a:xfrm>
            <a:off x="1974600" y="294325"/>
            <a:ext cx="5092200" cy="3505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